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47"/>
  </p:notesMasterIdLst>
  <p:sldIdLst>
    <p:sldId id="256" r:id="rId5"/>
    <p:sldId id="332" r:id="rId6"/>
    <p:sldId id="329" r:id="rId7"/>
    <p:sldId id="350" r:id="rId8"/>
    <p:sldId id="335" r:id="rId9"/>
    <p:sldId id="262" r:id="rId10"/>
    <p:sldId id="346" r:id="rId11"/>
    <p:sldId id="307" r:id="rId12"/>
    <p:sldId id="340" r:id="rId13"/>
    <p:sldId id="269" r:id="rId14"/>
    <p:sldId id="353" r:id="rId15"/>
    <p:sldId id="324" r:id="rId16"/>
    <p:sldId id="259" r:id="rId17"/>
    <p:sldId id="309" r:id="rId18"/>
    <p:sldId id="344" r:id="rId19"/>
    <p:sldId id="310" r:id="rId20"/>
    <p:sldId id="312" r:id="rId21"/>
    <p:sldId id="287" r:id="rId22"/>
    <p:sldId id="271" r:id="rId23"/>
    <p:sldId id="356" r:id="rId24"/>
    <p:sldId id="313" r:id="rId25"/>
    <p:sldId id="320" r:id="rId26"/>
    <p:sldId id="321" r:id="rId27"/>
    <p:sldId id="322" r:id="rId28"/>
    <p:sldId id="354" r:id="rId29"/>
    <p:sldId id="317" r:id="rId30"/>
    <p:sldId id="327" r:id="rId31"/>
    <p:sldId id="345" r:id="rId32"/>
    <p:sldId id="323" r:id="rId33"/>
    <p:sldId id="351" r:id="rId34"/>
    <p:sldId id="326" r:id="rId35"/>
    <p:sldId id="355" r:id="rId36"/>
    <p:sldId id="342" r:id="rId37"/>
    <p:sldId id="338" r:id="rId38"/>
    <p:sldId id="334" r:id="rId39"/>
    <p:sldId id="343" r:id="rId40"/>
    <p:sldId id="339" r:id="rId41"/>
    <p:sldId id="349" r:id="rId42"/>
    <p:sldId id="330" r:id="rId43"/>
    <p:sldId id="337" r:id="rId44"/>
    <p:sldId id="336" r:id="rId45"/>
    <p:sldId id="352" r:id="rId46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sto MT" panose="02040603050505030304" pitchFamily="18" charset="0"/>
      <p:regular r:id="rId53"/>
      <p:bold r:id="rId54"/>
      <p:italic r:id="rId55"/>
      <p:boldItalic r:id="rId56"/>
    </p:embeddedFont>
    <p:embeddedFont>
      <p:font typeface="Cambria" panose="02040503050406030204" pitchFamily="18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DM Sans" pitchFamily="2" charset="0"/>
      <p:regular r:id="rId66"/>
      <p:bold r:id="rId67"/>
      <p:italic r:id="rId68"/>
      <p:boldItalic r:id="rId69"/>
    </p:embeddedFont>
    <p:embeddedFont>
      <p:font typeface="DM Serif Display" pitchFamily="2" charset="0"/>
      <p:regular r:id="rId70"/>
      <p:italic r:id="rId71"/>
    </p:embeddedFont>
    <p:embeddedFont>
      <p:font typeface="Hind Madurai" panose="02000000000000000000" pitchFamily="2" charset="0"/>
      <p:regular r:id="rId72"/>
      <p:bold r:id="rId73"/>
    </p:embeddedFont>
    <p:embeddedFont>
      <p:font typeface="Hind Madurai Medium" panose="02000000000000000000" pitchFamily="2" charset="0"/>
      <p:regular r:id="rId74"/>
      <p:bold r:id="rId75"/>
    </p:embeddedFont>
    <p:embeddedFont>
      <p:font typeface="Microsoft PhagsPa" panose="020B0502040204020203" pitchFamily="34" charset="0"/>
      <p:regular r:id="rId76"/>
      <p:bold r:id="rId77"/>
    </p:embeddedFont>
    <p:embeddedFont>
      <p:font typeface="Roboto Condensed Light" panose="02000000000000000000" pitchFamily="2" charset="0"/>
      <p:regular r:id="rId78"/>
      <p:italic r:id="rId79"/>
    </p:embeddedFont>
    <p:embeddedFont>
      <p:font typeface="Trebuchet MS" panose="020B0603020202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9AA0A6"/>
          </p15:clr>
        </p15:guide>
        <p15:guide id="2" pos="288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852"/>
    <a:srgbClr val="FF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ED273F-D01D-48A5-A9DC-7C65B75C513D}">
  <a:tblStyle styleId="{EFED273F-D01D-48A5-A9DC-7C65B75C5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33" y="82"/>
      </p:cViewPr>
      <p:guideLst>
        <p:guide orient="horz" pos="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font" Target="fonts/font29.fntdata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2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CCE72-D602-4AD3-A9CC-09BEEC7CDF6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3A8EDB4-207F-4C9B-B026-8AFD8F196A7C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DM Serif Display" pitchFamily="2" charset="0"/>
            </a:rPr>
            <a:t>General</a:t>
          </a:r>
          <a:endParaRPr lang="en-IN" sz="2400" dirty="0">
            <a:latin typeface="DM Serif Display" pitchFamily="2" charset="0"/>
          </a:endParaRPr>
        </a:p>
      </dgm:t>
    </dgm:pt>
    <dgm:pt modelId="{1C8919C6-30FF-4EEB-9AB7-0D6877A5CE13}" type="parTrans" cxnId="{16CDE775-B540-4D32-8008-985EBB6678A4}">
      <dgm:prSet/>
      <dgm:spPr/>
      <dgm:t>
        <a:bodyPr/>
        <a:lstStyle/>
        <a:p>
          <a:endParaRPr lang="en-IN"/>
        </a:p>
      </dgm:t>
    </dgm:pt>
    <dgm:pt modelId="{32A61B5B-F7E2-4F15-AE6A-C5C5AB3ADDD3}" type="sibTrans" cxnId="{16CDE775-B540-4D32-8008-985EBB6678A4}">
      <dgm:prSet/>
      <dgm:spPr/>
      <dgm:t>
        <a:bodyPr/>
        <a:lstStyle/>
        <a:p>
          <a:endParaRPr lang="en-IN"/>
        </a:p>
      </dgm:t>
    </dgm:pt>
    <dgm:pt modelId="{4CCF288C-D564-4EA9-9A9C-CFC719701B36}">
      <dgm:prSet phldrT="[Text]" custT="1"/>
      <dgm:spPr/>
      <dgm:t>
        <a:bodyPr/>
        <a:lstStyle/>
        <a:p>
          <a:r>
            <a:rPr lang="en-US" sz="1800" b="0" dirty="0">
              <a:latin typeface="DM Serif Display" pitchFamily="2" charset="0"/>
            </a:rPr>
            <a:t>Plot</a:t>
          </a:r>
          <a:endParaRPr lang="en-IN" sz="1800" b="0" dirty="0">
            <a:latin typeface="DM Serif Display" pitchFamily="2" charset="0"/>
          </a:endParaRPr>
        </a:p>
      </dgm:t>
    </dgm:pt>
    <dgm:pt modelId="{435C650E-B5C1-4C70-8B4A-D114622A5A41}" type="parTrans" cxnId="{030DF8CC-0EDD-435D-9F68-25023D9E1A67}">
      <dgm:prSet/>
      <dgm:spPr/>
      <dgm:t>
        <a:bodyPr/>
        <a:lstStyle/>
        <a:p>
          <a:endParaRPr lang="en-IN"/>
        </a:p>
      </dgm:t>
    </dgm:pt>
    <dgm:pt modelId="{6B5A02BE-E2D5-47C2-9557-D9EFA5D54E4A}" type="sibTrans" cxnId="{030DF8CC-0EDD-435D-9F68-25023D9E1A67}">
      <dgm:prSet/>
      <dgm:spPr/>
      <dgm:t>
        <a:bodyPr/>
        <a:lstStyle/>
        <a:p>
          <a:endParaRPr lang="en-IN"/>
        </a:p>
      </dgm:t>
    </dgm:pt>
    <dgm:pt modelId="{3C21EBA9-60D9-4179-BEFF-06B4D4D9A657}">
      <dgm:prSet phldrT="[Text]"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Correlation</a:t>
          </a:r>
          <a:endParaRPr lang="en-IN" sz="1800" dirty="0">
            <a:latin typeface="DM Serif Display" pitchFamily="2" charset="0"/>
          </a:endParaRPr>
        </a:p>
      </dgm:t>
    </dgm:pt>
    <dgm:pt modelId="{1D44A595-C0CD-4AA8-B253-6254CEC4B93B}" type="parTrans" cxnId="{0F9DDECA-BD7B-4D8E-BE1A-C6C6972196A3}">
      <dgm:prSet/>
      <dgm:spPr/>
      <dgm:t>
        <a:bodyPr/>
        <a:lstStyle/>
        <a:p>
          <a:endParaRPr lang="en-IN"/>
        </a:p>
      </dgm:t>
    </dgm:pt>
    <dgm:pt modelId="{C110EDBC-C767-4208-A19B-DD1A6BE3C152}" type="sibTrans" cxnId="{0F9DDECA-BD7B-4D8E-BE1A-C6C6972196A3}">
      <dgm:prSet/>
      <dgm:spPr/>
      <dgm:t>
        <a:bodyPr/>
        <a:lstStyle/>
        <a:p>
          <a:endParaRPr lang="en-IN"/>
        </a:p>
      </dgm:t>
    </dgm:pt>
    <dgm:pt modelId="{C49D361A-101F-47B8-A382-7D8D6494396B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DM Serif Display" pitchFamily="2" charset="0"/>
            </a:rPr>
            <a:t>Technical</a:t>
          </a:r>
          <a:endParaRPr lang="en-IN" sz="2400" dirty="0">
            <a:latin typeface="DM Serif Display" pitchFamily="2" charset="0"/>
          </a:endParaRPr>
        </a:p>
      </dgm:t>
    </dgm:pt>
    <dgm:pt modelId="{673073A6-342F-4E9F-9E58-365CC7BEFB48}" type="parTrans" cxnId="{BC1A9695-3AF8-402C-8407-38F0BC56CB84}">
      <dgm:prSet/>
      <dgm:spPr/>
      <dgm:t>
        <a:bodyPr/>
        <a:lstStyle/>
        <a:p>
          <a:endParaRPr lang="en-IN"/>
        </a:p>
      </dgm:t>
    </dgm:pt>
    <dgm:pt modelId="{52A3EE8D-C574-4609-9155-ADFD91742284}" type="sibTrans" cxnId="{BC1A9695-3AF8-402C-8407-38F0BC56CB84}">
      <dgm:prSet/>
      <dgm:spPr/>
      <dgm:t>
        <a:bodyPr/>
        <a:lstStyle/>
        <a:p>
          <a:endParaRPr lang="en-IN"/>
        </a:p>
      </dgm:t>
    </dgm:pt>
    <dgm:pt modelId="{00B8F8C9-5DBF-4ED0-898C-F72B05589D41}">
      <dgm:prSet phldrT="[Text]"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Beta</a:t>
          </a:r>
          <a:endParaRPr lang="en-IN" sz="1800" dirty="0">
            <a:latin typeface="DM Serif Display" pitchFamily="2" charset="0"/>
          </a:endParaRPr>
        </a:p>
      </dgm:t>
    </dgm:pt>
    <dgm:pt modelId="{79385BC9-7D8B-4EB8-BA6B-070E3D805E37}" type="parTrans" cxnId="{80E60DAA-620E-46D0-B1E1-C427B8E34C08}">
      <dgm:prSet/>
      <dgm:spPr/>
      <dgm:t>
        <a:bodyPr/>
        <a:lstStyle/>
        <a:p>
          <a:endParaRPr lang="en-IN"/>
        </a:p>
      </dgm:t>
    </dgm:pt>
    <dgm:pt modelId="{71EBB6D8-2358-4AC4-80B3-64EB03030B64}" type="sibTrans" cxnId="{80E60DAA-620E-46D0-B1E1-C427B8E34C08}">
      <dgm:prSet/>
      <dgm:spPr/>
      <dgm:t>
        <a:bodyPr/>
        <a:lstStyle/>
        <a:p>
          <a:endParaRPr lang="en-IN"/>
        </a:p>
      </dgm:t>
    </dgm:pt>
    <dgm:pt modelId="{11DE20A1-4C60-4A1E-ACCF-F0E4A00E16A1}">
      <dgm:prSet phldrT="[Text]"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Alpha</a:t>
          </a:r>
          <a:endParaRPr lang="en-IN" sz="1800" dirty="0">
            <a:latin typeface="DM Serif Display" pitchFamily="2" charset="0"/>
          </a:endParaRPr>
        </a:p>
      </dgm:t>
    </dgm:pt>
    <dgm:pt modelId="{9D2074DA-60B7-4A29-951F-1E6FEF316050}" type="parTrans" cxnId="{6EBB9926-1A69-4227-A6DB-AA375C8C9810}">
      <dgm:prSet/>
      <dgm:spPr/>
      <dgm:t>
        <a:bodyPr/>
        <a:lstStyle/>
        <a:p>
          <a:endParaRPr lang="en-IN"/>
        </a:p>
      </dgm:t>
    </dgm:pt>
    <dgm:pt modelId="{745A8E70-1B3F-4F0A-8F71-90F7FFE8522B}" type="sibTrans" cxnId="{6EBB9926-1A69-4227-A6DB-AA375C8C9810}">
      <dgm:prSet/>
      <dgm:spPr/>
      <dgm:t>
        <a:bodyPr/>
        <a:lstStyle/>
        <a:p>
          <a:endParaRPr lang="en-IN"/>
        </a:p>
      </dgm:t>
    </dgm:pt>
    <dgm:pt modelId="{F7C60EEC-B927-49AF-83A1-78212034EC74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DM Serif Display" pitchFamily="2" charset="0"/>
            </a:rPr>
            <a:t>Copula</a:t>
          </a:r>
          <a:endParaRPr lang="en-IN" sz="2400" dirty="0">
            <a:latin typeface="DM Serif Display" pitchFamily="2" charset="0"/>
          </a:endParaRPr>
        </a:p>
      </dgm:t>
    </dgm:pt>
    <dgm:pt modelId="{D7AF451F-8319-4B0F-9028-1F56F269A30C}" type="parTrans" cxnId="{80EFDE40-461A-42D0-91F9-D77341B39EAA}">
      <dgm:prSet/>
      <dgm:spPr/>
      <dgm:t>
        <a:bodyPr/>
        <a:lstStyle/>
        <a:p>
          <a:endParaRPr lang="en-IN"/>
        </a:p>
      </dgm:t>
    </dgm:pt>
    <dgm:pt modelId="{85B070F4-4CF6-45C5-8569-362F8974E773}" type="sibTrans" cxnId="{80EFDE40-461A-42D0-91F9-D77341B39EAA}">
      <dgm:prSet/>
      <dgm:spPr/>
      <dgm:t>
        <a:bodyPr/>
        <a:lstStyle/>
        <a:p>
          <a:endParaRPr lang="en-IN"/>
        </a:p>
      </dgm:t>
    </dgm:pt>
    <dgm:pt modelId="{6C79372E-6570-4C70-AFDA-FAFD1596F998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DM Serif Display" pitchFamily="2" charset="0"/>
            </a:rPr>
            <a:t>Portfolio</a:t>
          </a:r>
          <a:endParaRPr lang="en-IN" sz="2400" dirty="0">
            <a:latin typeface="DM Serif Display" pitchFamily="2" charset="0"/>
          </a:endParaRPr>
        </a:p>
      </dgm:t>
    </dgm:pt>
    <dgm:pt modelId="{738B9BBB-25FA-4E20-AE80-168FEB7A01EF}" type="parTrans" cxnId="{12280A25-8B16-4329-ABBB-44A6E74F3002}">
      <dgm:prSet/>
      <dgm:spPr/>
      <dgm:t>
        <a:bodyPr/>
        <a:lstStyle/>
        <a:p>
          <a:endParaRPr lang="en-IN"/>
        </a:p>
      </dgm:t>
    </dgm:pt>
    <dgm:pt modelId="{6038F2B4-7C83-44E9-9420-60264A3FBD91}" type="sibTrans" cxnId="{12280A25-8B16-4329-ABBB-44A6E74F3002}">
      <dgm:prSet/>
      <dgm:spPr/>
      <dgm:t>
        <a:bodyPr/>
        <a:lstStyle/>
        <a:p>
          <a:endParaRPr lang="en-IN"/>
        </a:p>
      </dgm:t>
    </dgm:pt>
    <dgm:pt modelId="{63CB3744-E47B-4970-A58A-D9FCEBCF1188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Fitting</a:t>
          </a:r>
          <a:endParaRPr lang="en-IN" sz="1800" dirty="0">
            <a:latin typeface="DM Serif Display" pitchFamily="2" charset="0"/>
          </a:endParaRPr>
        </a:p>
      </dgm:t>
    </dgm:pt>
    <dgm:pt modelId="{E9468B96-62BB-4BF7-A0BC-AE9E0CA94CB1}" type="parTrans" cxnId="{238A6613-072E-4AFA-9E39-C24F2ABF0585}">
      <dgm:prSet/>
      <dgm:spPr/>
      <dgm:t>
        <a:bodyPr/>
        <a:lstStyle/>
        <a:p>
          <a:endParaRPr lang="en-IN"/>
        </a:p>
      </dgm:t>
    </dgm:pt>
    <dgm:pt modelId="{EC248CD7-B942-4D0B-B963-752079864671}" type="sibTrans" cxnId="{238A6613-072E-4AFA-9E39-C24F2ABF0585}">
      <dgm:prSet/>
      <dgm:spPr/>
      <dgm:t>
        <a:bodyPr/>
        <a:lstStyle/>
        <a:p>
          <a:endParaRPr lang="en-IN"/>
        </a:p>
      </dgm:t>
    </dgm:pt>
    <dgm:pt modelId="{A7AA1393-3562-4D4F-B3D2-FE976EA352E7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Checking best fit distribution</a:t>
          </a:r>
          <a:endParaRPr lang="en-IN" sz="1800" dirty="0">
            <a:latin typeface="DM Serif Display" pitchFamily="2" charset="0"/>
          </a:endParaRPr>
        </a:p>
      </dgm:t>
    </dgm:pt>
    <dgm:pt modelId="{2C740BCB-49A3-4CB0-88DB-B1980DD911AF}" type="parTrans" cxnId="{C10FA7E0-22F5-4105-8809-6774E3ED9641}">
      <dgm:prSet/>
      <dgm:spPr/>
      <dgm:t>
        <a:bodyPr/>
        <a:lstStyle/>
        <a:p>
          <a:endParaRPr lang="en-IN"/>
        </a:p>
      </dgm:t>
    </dgm:pt>
    <dgm:pt modelId="{F13F5EE9-8480-4308-B23D-09CFFDA75FFC}" type="sibTrans" cxnId="{C10FA7E0-22F5-4105-8809-6774E3ED9641}">
      <dgm:prSet/>
      <dgm:spPr/>
      <dgm:t>
        <a:bodyPr/>
        <a:lstStyle/>
        <a:p>
          <a:endParaRPr lang="en-IN"/>
        </a:p>
      </dgm:t>
    </dgm:pt>
    <dgm:pt modelId="{2B29CA92-30E0-4F51-8148-3985F430A8EC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GARCH(1,1)</a:t>
          </a:r>
          <a:endParaRPr lang="en-IN" sz="1800" dirty="0">
            <a:latin typeface="DM Serif Display" pitchFamily="2" charset="0"/>
          </a:endParaRPr>
        </a:p>
      </dgm:t>
    </dgm:pt>
    <dgm:pt modelId="{605B66A2-AF11-4F51-BDF0-2DC769E25792}" type="parTrans" cxnId="{90304851-F7E6-4320-98B2-D7E75BC03F5D}">
      <dgm:prSet/>
      <dgm:spPr/>
      <dgm:t>
        <a:bodyPr/>
        <a:lstStyle/>
        <a:p>
          <a:endParaRPr lang="en-IN"/>
        </a:p>
      </dgm:t>
    </dgm:pt>
    <dgm:pt modelId="{66092462-E633-4DD4-94DC-ACCA3E39AEA7}" type="sibTrans" cxnId="{90304851-F7E6-4320-98B2-D7E75BC03F5D}">
      <dgm:prSet/>
      <dgm:spPr/>
      <dgm:t>
        <a:bodyPr/>
        <a:lstStyle/>
        <a:p>
          <a:endParaRPr lang="en-IN"/>
        </a:p>
      </dgm:t>
    </dgm:pt>
    <dgm:pt modelId="{A3FE2881-1CB3-4342-881E-77A893361B8C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Drawdowns</a:t>
          </a:r>
          <a:endParaRPr lang="en-IN" sz="1800" dirty="0">
            <a:latin typeface="DM Serif Display" pitchFamily="2" charset="0"/>
          </a:endParaRPr>
        </a:p>
      </dgm:t>
    </dgm:pt>
    <dgm:pt modelId="{062D8C5C-B003-4546-92D7-6EFEFD9970F4}" type="parTrans" cxnId="{5E32C9E4-6361-44CD-9D78-FC58DADAF531}">
      <dgm:prSet/>
      <dgm:spPr/>
      <dgm:t>
        <a:bodyPr/>
        <a:lstStyle/>
        <a:p>
          <a:endParaRPr lang="en-IN"/>
        </a:p>
      </dgm:t>
    </dgm:pt>
    <dgm:pt modelId="{EB9139A2-433A-4E00-8329-080913096D81}" type="sibTrans" cxnId="{5E32C9E4-6361-44CD-9D78-FC58DADAF531}">
      <dgm:prSet/>
      <dgm:spPr/>
      <dgm:t>
        <a:bodyPr/>
        <a:lstStyle/>
        <a:p>
          <a:endParaRPr lang="en-IN"/>
        </a:p>
      </dgm:t>
    </dgm:pt>
    <dgm:pt modelId="{71B7CD3D-A90A-40AE-B8BC-66D093F3F779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DM Serif Display" pitchFamily="2" charset="0"/>
            </a:rPr>
            <a:t>Cumulative returns</a:t>
          </a:r>
          <a:endParaRPr lang="en-IN" sz="1800" dirty="0">
            <a:solidFill>
              <a:schemeClr val="bg1"/>
            </a:solidFill>
            <a:latin typeface="DM Serif Display" pitchFamily="2" charset="0"/>
          </a:endParaRPr>
        </a:p>
      </dgm:t>
    </dgm:pt>
    <dgm:pt modelId="{D865AC3E-E680-421C-9527-E211C6E75186}" type="parTrans" cxnId="{0470306A-0662-44C5-B78F-111260AC8303}">
      <dgm:prSet/>
      <dgm:spPr/>
      <dgm:t>
        <a:bodyPr/>
        <a:lstStyle/>
        <a:p>
          <a:endParaRPr lang="en-IN"/>
        </a:p>
      </dgm:t>
    </dgm:pt>
    <dgm:pt modelId="{361CBB8F-C050-42A3-8B2F-86C9A43E7347}" type="sibTrans" cxnId="{0470306A-0662-44C5-B78F-111260AC8303}">
      <dgm:prSet/>
      <dgm:spPr/>
      <dgm:t>
        <a:bodyPr/>
        <a:lstStyle/>
        <a:p>
          <a:endParaRPr lang="en-IN"/>
        </a:p>
      </dgm:t>
    </dgm:pt>
    <dgm:pt modelId="{14AAC7F3-C9E1-48FE-ABD8-ED955D88B7CB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Optimisation</a:t>
          </a:r>
          <a:endParaRPr lang="en-IN" sz="1800" dirty="0">
            <a:latin typeface="DM Serif Display" pitchFamily="2" charset="0"/>
          </a:endParaRPr>
        </a:p>
      </dgm:t>
    </dgm:pt>
    <dgm:pt modelId="{1561C111-B3E6-43B9-B6B6-460EFB93B8CF}" type="parTrans" cxnId="{22FEDC38-6B5D-4C7B-A3D4-86103C20C6A6}">
      <dgm:prSet/>
      <dgm:spPr/>
      <dgm:t>
        <a:bodyPr/>
        <a:lstStyle/>
        <a:p>
          <a:endParaRPr lang="en-IN"/>
        </a:p>
      </dgm:t>
    </dgm:pt>
    <dgm:pt modelId="{B9AA19E2-4D8F-420C-A430-EEF8FCCBAEC3}" type="sibTrans" cxnId="{22FEDC38-6B5D-4C7B-A3D4-86103C20C6A6}">
      <dgm:prSet/>
      <dgm:spPr/>
      <dgm:t>
        <a:bodyPr/>
        <a:lstStyle/>
        <a:p>
          <a:endParaRPr lang="en-IN"/>
        </a:p>
      </dgm:t>
    </dgm:pt>
    <dgm:pt modelId="{4580651C-827F-4948-999E-8E3EBB943959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Comparison</a:t>
          </a:r>
          <a:endParaRPr lang="en-IN" sz="1800" dirty="0">
            <a:latin typeface="DM Serif Display" pitchFamily="2" charset="0"/>
          </a:endParaRPr>
        </a:p>
      </dgm:t>
    </dgm:pt>
    <dgm:pt modelId="{BF591000-80BD-4657-AE62-3A545AF47BA3}" type="parTrans" cxnId="{4EF90950-B93B-4A7D-B758-BF9F36235117}">
      <dgm:prSet/>
      <dgm:spPr/>
      <dgm:t>
        <a:bodyPr/>
        <a:lstStyle/>
        <a:p>
          <a:endParaRPr lang="en-IN"/>
        </a:p>
      </dgm:t>
    </dgm:pt>
    <dgm:pt modelId="{C5786348-7C3B-4432-B5B7-5137CC712988}" type="sibTrans" cxnId="{4EF90950-B93B-4A7D-B758-BF9F36235117}">
      <dgm:prSet/>
      <dgm:spPr/>
      <dgm:t>
        <a:bodyPr/>
        <a:lstStyle/>
        <a:p>
          <a:endParaRPr lang="en-IN"/>
        </a:p>
      </dgm:t>
    </dgm:pt>
    <dgm:pt modelId="{A808B43E-BBAC-402C-8235-86A3AC20D37C}">
      <dgm:prSet custT="1"/>
      <dgm:spPr/>
      <dgm:t>
        <a:bodyPr/>
        <a:lstStyle/>
        <a:p>
          <a:r>
            <a:rPr lang="en-US" sz="1800" dirty="0">
              <a:latin typeface="DM Serif Display" pitchFamily="2" charset="0"/>
            </a:rPr>
            <a:t>Real life example</a:t>
          </a:r>
          <a:endParaRPr lang="en-IN" sz="1800" dirty="0">
            <a:latin typeface="DM Serif Display" pitchFamily="2" charset="0"/>
          </a:endParaRPr>
        </a:p>
      </dgm:t>
    </dgm:pt>
    <dgm:pt modelId="{2E015017-A32B-435E-822A-EB4F65B75B50}" type="parTrans" cxnId="{32F70CA6-58B9-4694-AB93-9E848510A2A3}">
      <dgm:prSet/>
      <dgm:spPr/>
      <dgm:t>
        <a:bodyPr/>
        <a:lstStyle/>
        <a:p>
          <a:endParaRPr lang="en-IN"/>
        </a:p>
      </dgm:t>
    </dgm:pt>
    <dgm:pt modelId="{54BAE6F0-4E17-41B9-A23D-494455CD4FCB}" type="sibTrans" cxnId="{32F70CA6-58B9-4694-AB93-9E848510A2A3}">
      <dgm:prSet/>
      <dgm:spPr/>
      <dgm:t>
        <a:bodyPr/>
        <a:lstStyle/>
        <a:p>
          <a:endParaRPr lang="en-IN"/>
        </a:p>
      </dgm:t>
    </dgm:pt>
    <dgm:pt modelId="{0A61785A-F58E-46FC-998F-BA9E95879DE5}" type="pres">
      <dgm:prSet presAssocID="{18CCCE72-D602-4AD3-A9CC-09BEEC7CDF61}" presName="Name0" presStyleCnt="0">
        <dgm:presLayoutVars>
          <dgm:dir/>
          <dgm:animLvl val="lvl"/>
          <dgm:resizeHandles val="exact"/>
        </dgm:presLayoutVars>
      </dgm:prSet>
      <dgm:spPr/>
    </dgm:pt>
    <dgm:pt modelId="{F5472FBB-FC40-4272-B7EF-3C05A6DE2B1B}" type="pres">
      <dgm:prSet presAssocID="{B3A8EDB4-207F-4C9B-B026-8AFD8F196A7C}" presName="vertFlow" presStyleCnt="0"/>
      <dgm:spPr/>
    </dgm:pt>
    <dgm:pt modelId="{0BFECD5C-4EBB-444B-8101-0830F8EE7B9C}" type="pres">
      <dgm:prSet presAssocID="{B3A8EDB4-207F-4C9B-B026-8AFD8F196A7C}" presName="header" presStyleLbl="node1" presStyleIdx="0" presStyleCnt="4"/>
      <dgm:spPr/>
    </dgm:pt>
    <dgm:pt modelId="{AD000BF8-D5FC-480B-884A-199E74B9D80B}" type="pres">
      <dgm:prSet presAssocID="{435C650E-B5C1-4C70-8B4A-D114622A5A41}" presName="parTrans" presStyleLbl="sibTrans2D1" presStyleIdx="0" presStyleCnt="12"/>
      <dgm:spPr/>
    </dgm:pt>
    <dgm:pt modelId="{7D315A1A-2997-47E0-8EDD-E7E14ADF351B}" type="pres">
      <dgm:prSet presAssocID="{4CCF288C-D564-4EA9-9A9C-CFC719701B36}" presName="child" presStyleLbl="alignAccFollowNode1" presStyleIdx="0" presStyleCnt="12">
        <dgm:presLayoutVars>
          <dgm:chMax val="0"/>
          <dgm:bulletEnabled val="1"/>
        </dgm:presLayoutVars>
      </dgm:prSet>
      <dgm:spPr/>
    </dgm:pt>
    <dgm:pt modelId="{2FFB8411-7068-4352-9074-BD863ABB6B03}" type="pres">
      <dgm:prSet presAssocID="{6B5A02BE-E2D5-47C2-9557-D9EFA5D54E4A}" presName="sibTrans" presStyleLbl="sibTrans2D1" presStyleIdx="1" presStyleCnt="12"/>
      <dgm:spPr/>
    </dgm:pt>
    <dgm:pt modelId="{6F799A05-2B8B-4FE2-9016-5F23B85F8F7C}" type="pres">
      <dgm:prSet presAssocID="{3C21EBA9-60D9-4179-BEFF-06B4D4D9A657}" presName="child" presStyleLbl="alignAccFollowNode1" presStyleIdx="1" presStyleCnt="12" custLinFactNeighborX="-625" custLinFactNeighborY="-2110">
        <dgm:presLayoutVars>
          <dgm:chMax val="0"/>
          <dgm:bulletEnabled val="1"/>
        </dgm:presLayoutVars>
      </dgm:prSet>
      <dgm:spPr/>
    </dgm:pt>
    <dgm:pt modelId="{FBDEDCF9-9AAE-4BDD-B134-F8966C308854}" type="pres">
      <dgm:prSet presAssocID="{B3A8EDB4-207F-4C9B-B026-8AFD8F196A7C}" presName="hSp" presStyleCnt="0"/>
      <dgm:spPr/>
    </dgm:pt>
    <dgm:pt modelId="{1980CA28-CA7A-4502-A149-650094901E1E}" type="pres">
      <dgm:prSet presAssocID="{C49D361A-101F-47B8-A382-7D8D6494396B}" presName="vertFlow" presStyleCnt="0"/>
      <dgm:spPr/>
    </dgm:pt>
    <dgm:pt modelId="{C2C4BAD6-C5A9-48B1-A0C9-6E2771C0E73C}" type="pres">
      <dgm:prSet presAssocID="{C49D361A-101F-47B8-A382-7D8D6494396B}" presName="header" presStyleLbl="node1" presStyleIdx="1" presStyleCnt="4"/>
      <dgm:spPr/>
    </dgm:pt>
    <dgm:pt modelId="{C4B21BD1-C241-47D7-943F-A33FC4B94DA1}" type="pres">
      <dgm:prSet presAssocID="{79385BC9-7D8B-4EB8-BA6B-070E3D805E37}" presName="parTrans" presStyleLbl="sibTrans2D1" presStyleIdx="2" presStyleCnt="12"/>
      <dgm:spPr/>
    </dgm:pt>
    <dgm:pt modelId="{754E57C4-9C9F-4618-9A16-F05C2ACC7BEA}" type="pres">
      <dgm:prSet presAssocID="{00B8F8C9-5DBF-4ED0-898C-F72B05589D41}" presName="child" presStyleLbl="alignAccFollowNode1" presStyleIdx="2" presStyleCnt="12">
        <dgm:presLayoutVars>
          <dgm:chMax val="0"/>
          <dgm:bulletEnabled val="1"/>
        </dgm:presLayoutVars>
      </dgm:prSet>
      <dgm:spPr/>
    </dgm:pt>
    <dgm:pt modelId="{551C7800-12FE-4E9E-A0FA-A3303AA61DAF}" type="pres">
      <dgm:prSet presAssocID="{71EBB6D8-2358-4AC4-80B3-64EB03030B64}" presName="sibTrans" presStyleLbl="sibTrans2D1" presStyleIdx="3" presStyleCnt="12"/>
      <dgm:spPr/>
    </dgm:pt>
    <dgm:pt modelId="{2DD5D66A-8447-48BB-B8E8-C4F2827AF5C9}" type="pres">
      <dgm:prSet presAssocID="{11DE20A1-4C60-4A1E-ACCF-F0E4A00E16A1}" presName="child" presStyleLbl="alignAccFollowNode1" presStyleIdx="3" presStyleCnt="12">
        <dgm:presLayoutVars>
          <dgm:chMax val="0"/>
          <dgm:bulletEnabled val="1"/>
        </dgm:presLayoutVars>
      </dgm:prSet>
      <dgm:spPr/>
    </dgm:pt>
    <dgm:pt modelId="{5C7CA1A9-BF87-40C1-85BA-03026A248504}" type="pres">
      <dgm:prSet presAssocID="{C49D361A-101F-47B8-A382-7D8D6494396B}" presName="hSp" presStyleCnt="0"/>
      <dgm:spPr/>
    </dgm:pt>
    <dgm:pt modelId="{CF675FBD-B849-4972-BC6C-784BFAED7E03}" type="pres">
      <dgm:prSet presAssocID="{F7C60EEC-B927-49AF-83A1-78212034EC74}" presName="vertFlow" presStyleCnt="0"/>
      <dgm:spPr/>
    </dgm:pt>
    <dgm:pt modelId="{115B463B-63C7-4810-92D9-B75304E8F1C7}" type="pres">
      <dgm:prSet presAssocID="{F7C60EEC-B927-49AF-83A1-78212034EC74}" presName="header" presStyleLbl="node1" presStyleIdx="2" presStyleCnt="4"/>
      <dgm:spPr/>
    </dgm:pt>
    <dgm:pt modelId="{E052A189-DD8C-4F04-A9F8-6BE75278CE0A}" type="pres">
      <dgm:prSet presAssocID="{E9468B96-62BB-4BF7-A0BC-AE9E0CA94CB1}" presName="parTrans" presStyleLbl="sibTrans2D1" presStyleIdx="4" presStyleCnt="12"/>
      <dgm:spPr/>
    </dgm:pt>
    <dgm:pt modelId="{28EFEB33-2C18-4D68-AEEF-254CC9E2AC83}" type="pres">
      <dgm:prSet presAssocID="{63CB3744-E47B-4970-A58A-D9FCEBCF1188}" presName="child" presStyleLbl="alignAccFollowNode1" presStyleIdx="4" presStyleCnt="12">
        <dgm:presLayoutVars>
          <dgm:chMax val="0"/>
          <dgm:bulletEnabled val="1"/>
        </dgm:presLayoutVars>
      </dgm:prSet>
      <dgm:spPr/>
    </dgm:pt>
    <dgm:pt modelId="{7A9960D7-4F58-4DB5-B8AC-BFFF21252CFF}" type="pres">
      <dgm:prSet presAssocID="{EC248CD7-B942-4D0B-B963-752079864671}" presName="sibTrans" presStyleLbl="sibTrans2D1" presStyleIdx="5" presStyleCnt="12"/>
      <dgm:spPr/>
    </dgm:pt>
    <dgm:pt modelId="{F06A7B56-AAD7-4D72-83D9-1FED7342298F}" type="pres">
      <dgm:prSet presAssocID="{A7AA1393-3562-4D4F-B3D2-FE976EA352E7}" presName="child" presStyleLbl="alignAccFollowNode1" presStyleIdx="5" presStyleCnt="12" custScaleY="161274">
        <dgm:presLayoutVars>
          <dgm:chMax val="0"/>
          <dgm:bulletEnabled val="1"/>
        </dgm:presLayoutVars>
      </dgm:prSet>
      <dgm:spPr/>
    </dgm:pt>
    <dgm:pt modelId="{FEADC950-4067-449E-9211-6D2354BBB52B}" type="pres">
      <dgm:prSet presAssocID="{F7C60EEC-B927-49AF-83A1-78212034EC74}" presName="hSp" presStyleCnt="0"/>
      <dgm:spPr/>
    </dgm:pt>
    <dgm:pt modelId="{2D8616D7-D91E-413B-B5EA-514EBAC78185}" type="pres">
      <dgm:prSet presAssocID="{6C79372E-6570-4C70-AFDA-FAFD1596F998}" presName="vertFlow" presStyleCnt="0"/>
      <dgm:spPr/>
    </dgm:pt>
    <dgm:pt modelId="{38C1FAD9-52C2-4AF0-A6FA-A054A43D3A09}" type="pres">
      <dgm:prSet presAssocID="{6C79372E-6570-4C70-AFDA-FAFD1596F998}" presName="header" presStyleLbl="node1" presStyleIdx="3" presStyleCnt="4" custLinFactNeighborX="466" custLinFactNeighborY="10652"/>
      <dgm:spPr/>
    </dgm:pt>
    <dgm:pt modelId="{4EB06878-0B58-4A76-80EB-7FA357B9BD6B}" type="pres">
      <dgm:prSet presAssocID="{605B66A2-AF11-4F51-BDF0-2DC769E25792}" presName="parTrans" presStyleLbl="sibTrans2D1" presStyleIdx="6" presStyleCnt="12"/>
      <dgm:spPr/>
    </dgm:pt>
    <dgm:pt modelId="{A41E44D0-C786-4DA5-9732-E94E4E37E04B}" type="pres">
      <dgm:prSet presAssocID="{2B29CA92-30E0-4F51-8148-3985F430A8EC}" presName="child" presStyleLbl="alignAccFollowNode1" presStyleIdx="6" presStyleCnt="12">
        <dgm:presLayoutVars>
          <dgm:chMax val="0"/>
          <dgm:bulletEnabled val="1"/>
        </dgm:presLayoutVars>
      </dgm:prSet>
      <dgm:spPr/>
    </dgm:pt>
    <dgm:pt modelId="{2EDB2D98-21DC-4461-8A1E-31F8D579254B}" type="pres">
      <dgm:prSet presAssocID="{66092462-E633-4DD4-94DC-ACCA3E39AEA7}" presName="sibTrans" presStyleLbl="sibTrans2D1" presStyleIdx="7" presStyleCnt="12"/>
      <dgm:spPr/>
    </dgm:pt>
    <dgm:pt modelId="{4C6A6E11-3039-4C21-8299-F867DF02006D}" type="pres">
      <dgm:prSet presAssocID="{A3FE2881-1CB3-4342-881E-77A893361B8C}" presName="child" presStyleLbl="alignAccFollowNode1" presStyleIdx="7" presStyleCnt="12">
        <dgm:presLayoutVars>
          <dgm:chMax val="0"/>
          <dgm:bulletEnabled val="1"/>
        </dgm:presLayoutVars>
      </dgm:prSet>
      <dgm:spPr/>
    </dgm:pt>
    <dgm:pt modelId="{CE5C6089-D82D-441C-89E8-7C1CBA9FFCA4}" type="pres">
      <dgm:prSet presAssocID="{EB9139A2-433A-4E00-8329-080913096D81}" presName="sibTrans" presStyleLbl="sibTrans2D1" presStyleIdx="8" presStyleCnt="12"/>
      <dgm:spPr/>
    </dgm:pt>
    <dgm:pt modelId="{E779ED83-B8B8-43F4-A709-13BFD6FCF7C0}" type="pres">
      <dgm:prSet presAssocID="{71B7CD3D-A90A-40AE-B8BC-66D093F3F779}" presName="child" presStyleLbl="alignAccFollowNode1" presStyleIdx="8" presStyleCnt="12" custScaleY="138769">
        <dgm:presLayoutVars>
          <dgm:chMax val="0"/>
          <dgm:bulletEnabled val="1"/>
        </dgm:presLayoutVars>
      </dgm:prSet>
      <dgm:spPr/>
    </dgm:pt>
    <dgm:pt modelId="{E7B60C0E-7616-4321-9FA2-E97B6F03F99A}" type="pres">
      <dgm:prSet presAssocID="{361CBB8F-C050-42A3-8B2F-86C9A43E7347}" presName="sibTrans" presStyleLbl="sibTrans2D1" presStyleIdx="9" presStyleCnt="12"/>
      <dgm:spPr/>
    </dgm:pt>
    <dgm:pt modelId="{440B4348-8335-4FE6-8208-E29215C38600}" type="pres">
      <dgm:prSet presAssocID="{14AAC7F3-C9E1-48FE-ABD8-ED955D88B7CB}" presName="child" presStyleLbl="alignAccFollowNode1" presStyleIdx="9" presStyleCnt="12">
        <dgm:presLayoutVars>
          <dgm:chMax val="0"/>
          <dgm:bulletEnabled val="1"/>
        </dgm:presLayoutVars>
      </dgm:prSet>
      <dgm:spPr/>
    </dgm:pt>
    <dgm:pt modelId="{A95BA66C-1C8C-42A4-ADEA-5D55F8373866}" type="pres">
      <dgm:prSet presAssocID="{B9AA19E2-4D8F-420C-A430-EEF8FCCBAEC3}" presName="sibTrans" presStyleLbl="sibTrans2D1" presStyleIdx="10" presStyleCnt="12"/>
      <dgm:spPr/>
    </dgm:pt>
    <dgm:pt modelId="{16A89BDB-A454-4CB9-98EE-F340050E4B3E}" type="pres">
      <dgm:prSet presAssocID="{4580651C-827F-4948-999E-8E3EBB943959}" presName="child" presStyleLbl="alignAccFollowNode1" presStyleIdx="10" presStyleCnt="12">
        <dgm:presLayoutVars>
          <dgm:chMax val="0"/>
          <dgm:bulletEnabled val="1"/>
        </dgm:presLayoutVars>
      </dgm:prSet>
      <dgm:spPr/>
    </dgm:pt>
    <dgm:pt modelId="{7E9582D3-9CBB-46B9-BBF1-C180EA11FDD5}" type="pres">
      <dgm:prSet presAssocID="{C5786348-7C3B-4432-B5B7-5137CC712988}" presName="sibTrans" presStyleLbl="sibTrans2D1" presStyleIdx="11" presStyleCnt="12"/>
      <dgm:spPr/>
    </dgm:pt>
    <dgm:pt modelId="{BD554225-E112-46AE-BFBD-01FA4F8F1B5B}" type="pres">
      <dgm:prSet presAssocID="{A808B43E-BBAC-402C-8235-86A3AC20D37C}" presName="child" presStyleLbl="alignAccFollowNode1" presStyleIdx="11" presStyleCnt="12" custScaleY="117649">
        <dgm:presLayoutVars>
          <dgm:chMax val="0"/>
          <dgm:bulletEnabled val="1"/>
        </dgm:presLayoutVars>
      </dgm:prSet>
      <dgm:spPr/>
    </dgm:pt>
  </dgm:ptLst>
  <dgm:cxnLst>
    <dgm:cxn modelId="{0CD28001-C518-4E5E-B5C6-E908DDF660E4}" type="presOf" srcId="{C5786348-7C3B-4432-B5B7-5137CC712988}" destId="{7E9582D3-9CBB-46B9-BBF1-C180EA11FDD5}" srcOrd="0" destOrd="0" presId="urn:microsoft.com/office/officeart/2005/8/layout/lProcess1"/>
    <dgm:cxn modelId="{50E9440C-8315-4BC8-8F51-40B93F75CD6C}" type="presOf" srcId="{71B7CD3D-A90A-40AE-B8BC-66D093F3F779}" destId="{E779ED83-B8B8-43F4-A709-13BFD6FCF7C0}" srcOrd="0" destOrd="0" presId="urn:microsoft.com/office/officeart/2005/8/layout/lProcess1"/>
    <dgm:cxn modelId="{238A6613-072E-4AFA-9E39-C24F2ABF0585}" srcId="{F7C60EEC-B927-49AF-83A1-78212034EC74}" destId="{63CB3744-E47B-4970-A58A-D9FCEBCF1188}" srcOrd="0" destOrd="0" parTransId="{E9468B96-62BB-4BF7-A0BC-AE9E0CA94CB1}" sibTransId="{EC248CD7-B942-4D0B-B963-752079864671}"/>
    <dgm:cxn modelId="{732D0317-B8A4-437F-A16A-922071E901C3}" type="presOf" srcId="{63CB3744-E47B-4970-A58A-D9FCEBCF1188}" destId="{28EFEB33-2C18-4D68-AEEF-254CC9E2AC83}" srcOrd="0" destOrd="0" presId="urn:microsoft.com/office/officeart/2005/8/layout/lProcess1"/>
    <dgm:cxn modelId="{C646121F-CBE0-46C9-94C9-E0AFDBB037E2}" type="presOf" srcId="{E9468B96-62BB-4BF7-A0BC-AE9E0CA94CB1}" destId="{E052A189-DD8C-4F04-A9F8-6BE75278CE0A}" srcOrd="0" destOrd="0" presId="urn:microsoft.com/office/officeart/2005/8/layout/lProcess1"/>
    <dgm:cxn modelId="{12280A25-8B16-4329-ABBB-44A6E74F3002}" srcId="{18CCCE72-D602-4AD3-A9CC-09BEEC7CDF61}" destId="{6C79372E-6570-4C70-AFDA-FAFD1596F998}" srcOrd="3" destOrd="0" parTransId="{738B9BBB-25FA-4E20-AE80-168FEB7A01EF}" sibTransId="{6038F2B4-7C83-44E9-9420-60264A3FBD91}"/>
    <dgm:cxn modelId="{6EBB9926-1A69-4227-A6DB-AA375C8C9810}" srcId="{C49D361A-101F-47B8-A382-7D8D6494396B}" destId="{11DE20A1-4C60-4A1E-ACCF-F0E4A00E16A1}" srcOrd="1" destOrd="0" parTransId="{9D2074DA-60B7-4A29-951F-1E6FEF316050}" sibTransId="{745A8E70-1B3F-4F0A-8F71-90F7FFE8522B}"/>
    <dgm:cxn modelId="{26F2292C-2553-4AF4-A806-935F9E21D65E}" type="presOf" srcId="{C49D361A-101F-47B8-A382-7D8D6494396B}" destId="{C2C4BAD6-C5A9-48B1-A0C9-6E2771C0E73C}" srcOrd="0" destOrd="0" presId="urn:microsoft.com/office/officeart/2005/8/layout/lProcess1"/>
    <dgm:cxn modelId="{22FEDC38-6B5D-4C7B-A3D4-86103C20C6A6}" srcId="{6C79372E-6570-4C70-AFDA-FAFD1596F998}" destId="{14AAC7F3-C9E1-48FE-ABD8-ED955D88B7CB}" srcOrd="3" destOrd="0" parTransId="{1561C111-B3E6-43B9-B6B6-460EFB93B8CF}" sibTransId="{B9AA19E2-4D8F-420C-A430-EEF8FCCBAEC3}"/>
    <dgm:cxn modelId="{E29A2C3E-C93F-44A5-B8C4-601293FE9DF7}" type="presOf" srcId="{4580651C-827F-4948-999E-8E3EBB943959}" destId="{16A89BDB-A454-4CB9-98EE-F340050E4B3E}" srcOrd="0" destOrd="0" presId="urn:microsoft.com/office/officeart/2005/8/layout/lProcess1"/>
    <dgm:cxn modelId="{80EFDE40-461A-42D0-91F9-D77341B39EAA}" srcId="{18CCCE72-D602-4AD3-A9CC-09BEEC7CDF61}" destId="{F7C60EEC-B927-49AF-83A1-78212034EC74}" srcOrd="2" destOrd="0" parTransId="{D7AF451F-8319-4B0F-9028-1F56F269A30C}" sibTransId="{85B070F4-4CF6-45C5-8569-362F8974E773}"/>
    <dgm:cxn modelId="{F98BB15B-D40B-45A2-B8F3-E821E49FD154}" type="presOf" srcId="{4CCF288C-D564-4EA9-9A9C-CFC719701B36}" destId="{7D315A1A-2997-47E0-8EDD-E7E14ADF351B}" srcOrd="0" destOrd="0" presId="urn:microsoft.com/office/officeart/2005/8/layout/lProcess1"/>
    <dgm:cxn modelId="{0C4CAC5C-9392-4C0F-B7A7-FA1DC90AC5C5}" type="presOf" srcId="{66092462-E633-4DD4-94DC-ACCA3E39AEA7}" destId="{2EDB2D98-21DC-4461-8A1E-31F8D579254B}" srcOrd="0" destOrd="0" presId="urn:microsoft.com/office/officeart/2005/8/layout/lProcess1"/>
    <dgm:cxn modelId="{678AB55C-525B-48DE-96D9-8EAE4E86E167}" type="presOf" srcId="{F7C60EEC-B927-49AF-83A1-78212034EC74}" destId="{115B463B-63C7-4810-92D9-B75304E8F1C7}" srcOrd="0" destOrd="0" presId="urn:microsoft.com/office/officeart/2005/8/layout/lProcess1"/>
    <dgm:cxn modelId="{D6646361-E9A1-4F53-8FAF-C1003C134106}" type="presOf" srcId="{6B5A02BE-E2D5-47C2-9557-D9EFA5D54E4A}" destId="{2FFB8411-7068-4352-9074-BD863ABB6B03}" srcOrd="0" destOrd="0" presId="urn:microsoft.com/office/officeart/2005/8/layout/lProcess1"/>
    <dgm:cxn modelId="{BF563344-195F-440B-95B7-D91582AD3D5E}" type="presOf" srcId="{14AAC7F3-C9E1-48FE-ABD8-ED955D88B7CB}" destId="{440B4348-8335-4FE6-8208-E29215C38600}" srcOrd="0" destOrd="0" presId="urn:microsoft.com/office/officeart/2005/8/layout/lProcess1"/>
    <dgm:cxn modelId="{A6672D65-C00E-4C05-A7C6-63C0A46612BC}" type="presOf" srcId="{361CBB8F-C050-42A3-8B2F-86C9A43E7347}" destId="{E7B60C0E-7616-4321-9FA2-E97B6F03F99A}" srcOrd="0" destOrd="0" presId="urn:microsoft.com/office/officeart/2005/8/layout/lProcess1"/>
    <dgm:cxn modelId="{82232D47-D066-425B-9FE5-D6745B9F98D5}" type="presOf" srcId="{605B66A2-AF11-4F51-BDF0-2DC769E25792}" destId="{4EB06878-0B58-4A76-80EB-7FA357B9BD6B}" srcOrd="0" destOrd="0" presId="urn:microsoft.com/office/officeart/2005/8/layout/lProcess1"/>
    <dgm:cxn modelId="{0470306A-0662-44C5-B78F-111260AC8303}" srcId="{6C79372E-6570-4C70-AFDA-FAFD1596F998}" destId="{71B7CD3D-A90A-40AE-B8BC-66D093F3F779}" srcOrd="2" destOrd="0" parTransId="{D865AC3E-E680-421C-9527-E211C6E75186}" sibTransId="{361CBB8F-C050-42A3-8B2F-86C9A43E7347}"/>
    <dgm:cxn modelId="{1D6EEE6A-E763-4473-87FE-97A315319C20}" type="presOf" srcId="{EB9139A2-433A-4E00-8329-080913096D81}" destId="{CE5C6089-D82D-441C-89E8-7C1CBA9FFCA4}" srcOrd="0" destOrd="0" presId="urn:microsoft.com/office/officeart/2005/8/layout/lProcess1"/>
    <dgm:cxn modelId="{68895F4D-FA47-4DAE-8F99-7292317D1C70}" type="presOf" srcId="{00B8F8C9-5DBF-4ED0-898C-F72B05589D41}" destId="{754E57C4-9C9F-4618-9A16-F05C2ACC7BEA}" srcOrd="0" destOrd="0" presId="urn:microsoft.com/office/officeart/2005/8/layout/lProcess1"/>
    <dgm:cxn modelId="{C69ECB4D-3666-4343-9781-C8E510F90774}" type="presOf" srcId="{B3A8EDB4-207F-4C9B-B026-8AFD8F196A7C}" destId="{0BFECD5C-4EBB-444B-8101-0830F8EE7B9C}" srcOrd="0" destOrd="0" presId="urn:microsoft.com/office/officeart/2005/8/layout/lProcess1"/>
    <dgm:cxn modelId="{DF6C8F6F-4F5B-4C24-B025-BD4CDD1E7D9C}" type="presOf" srcId="{11DE20A1-4C60-4A1E-ACCF-F0E4A00E16A1}" destId="{2DD5D66A-8447-48BB-B8E8-C4F2827AF5C9}" srcOrd="0" destOrd="0" presId="urn:microsoft.com/office/officeart/2005/8/layout/lProcess1"/>
    <dgm:cxn modelId="{4EF90950-B93B-4A7D-B758-BF9F36235117}" srcId="{6C79372E-6570-4C70-AFDA-FAFD1596F998}" destId="{4580651C-827F-4948-999E-8E3EBB943959}" srcOrd="4" destOrd="0" parTransId="{BF591000-80BD-4657-AE62-3A545AF47BA3}" sibTransId="{C5786348-7C3B-4432-B5B7-5137CC712988}"/>
    <dgm:cxn modelId="{90304851-F7E6-4320-98B2-D7E75BC03F5D}" srcId="{6C79372E-6570-4C70-AFDA-FAFD1596F998}" destId="{2B29CA92-30E0-4F51-8148-3985F430A8EC}" srcOrd="0" destOrd="0" parTransId="{605B66A2-AF11-4F51-BDF0-2DC769E25792}" sibTransId="{66092462-E633-4DD4-94DC-ACCA3E39AEA7}"/>
    <dgm:cxn modelId="{D935F472-4DDA-4D26-AEC8-D05B1F4BFEE1}" type="presOf" srcId="{B9AA19E2-4D8F-420C-A430-EEF8FCCBAEC3}" destId="{A95BA66C-1C8C-42A4-ADEA-5D55F8373866}" srcOrd="0" destOrd="0" presId="urn:microsoft.com/office/officeart/2005/8/layout/lProcess1"/>
    <dgm:cxn modelId="{16CDE775-B540-4D32-8008-985EBB6678A4}" srcId="{18CCCE72-D602-4AD3-A9CC-09BEEC7CDF61}" destId="{B3A8EDB4-207F-4C9B-B026-8AFD8F196A7C}" srcOrd="0" destOrd="0" parTransId="{1C8919C6-30FF-4EEB-9AB7-0D6877A5CE13}" sibTransId="{32A61B5B-F7E2-4F15-AE6A-C5C5AB3ADDD3}"/>
    <dgm:cxn modelId="{3F120D81-9C86-469A-BF0C-1E7ABF22CA7D}" type="presOf" srcId="{A3FE2881-1CB3-4342-881E-77A893361B8C}" destId="{4C6A6E11-3039-4C21-8299-F867DF02006D}" srcOrd="0" destOrd="0" presId="urn:microsoft.com/office/officeart/2005/8/layout/lProcess1"/>
    <dgm:cxn modelId="{A2CE8A82-4019-4DC2-BAF0-7EBE47438866}" type="presOf" srcId="{EC248CD7-B942-4D0B-B963-752079864671}" destId="{7A9960D7-4F58-4DB5-B8AC-BFFF21252CFF}" srcOrd="0" destOrd="0" presId="urn:microsoft.com/office/officeart/2005/8/layout/lProcess1"/>
    <dgm:cxn modelId="{1C2FF593-26E8-40D6-B1B7-CC66CA3219E8}" type="presOf" srcId="{435C650E-B5C1-4C70-8B4A-D114622A5A41}" destId="{AD000BF8-D5FC-480B-884A-199E74B9D80B}" srcOrd="0" destOrd="0" presId="urn:microsoft.com/office/officeart/2005/8/layout/lProcess1"/>
    <dgm:cxn modelId="{BC1A9695-3AF8-402C-8407-38F0BC56CB84}" srcId="{18CCCE72-D602-4AD3-A9CC-09BEEC7CDF61}" destId="{C49D361A-101F-47B8-A382-7D8D6494396B}" srcOrd="1" destOrd="0" parTransId="{673073A6-342F-4E9F-9E58-365CC7BEFB48}" sibTransId="{52A3EE8D-C574-4609-9155-ADFD91742284}"/>
    <dgm:cxn modelId="{1F6D1D9C-EA82-429B-9A49-F9E5E73ABD6C}" type="presOf" srcId="{79385BC9-7D8B-4EB8-BA6B-070E3D805E37}" destId="{C4B21BD1-C241-47D7-943F-A33FC4B94DA1}" srcOrd="0" destOrd="0" presId="urn:microsoft.com/office/officeart/2005/8/layout/lProcess1"/>
    <dgm:cxn modelId="{084995A2-F12D-4CB0-9A19-2080476E6870}" type="presOf" srcId="{71EBB6D8-2358-4AC4-80B3-64EB03030B64}" destId="{551C7800-12FE-4E9E-A0FA-A3303AA61DAF}" srcOrd="0" destOrd="0" presId="urn:microsoft.com/office/officeart/2005/8/layout/lProcess1"/>
    <dgm:cxn modelId="{32F70CA6-58B9-4694-AB93-9E848510A2A3}" srcId="{6C79372E-6570-4C70-AFDA-FAFD1596F998}" destId="{A808B43E-BBAC-402C-8235-86A3AC20D37C}" srcOrd="5" destOrd="0" parTransId="{2E015017-A32B-435E-822A-EB4F65B75B50}" sibTransId="{54BAE6F0-4E17-41B9-A23D-494455CD4FCB}"/>
    <dgm:cxn modelId="{80E60DAA-620E-46D0-B1E1-C427B8E34C08}" srcId="{C49D361A-101F-47B8-A382-7D8D6494396B}" destId="{00B8F8C9-5DBF-4ED0-898C-F72B05589D41}" srcOrd="0" destOrd="0" parTransId="{79385BC9-7D8B-4EB8-BA6B-070E3D805E37}" sibTransId="{71EBB6D8-2358-4AC4-80B3-64EB03030B64}"/>
    <dgm:cxn modelId="{16BF6BB2-466B-471A-94DA-821AF9F149FD}" type="presOf" srcId="{3C21EBA9-60D9-4179-BEFF-06B4D4D9A657}" destId="{6F799A05-2B8B-4FE2-9016-5F23B85F8F7C}" srcOrd="0" destOrd="0" presId="urn:microsoft.com/office/officeart/2005/8/layout/lProcess1"/>
    <dgm:cxn modelId="{9473AEC4-4651-40AD-A064-459D2F3913A3}" type="presOf" srcId="{2B29CA92-30E0-4F51-8148-3985F430A8EC}" destId="{A41E44D0-C786-4DA5-9732-E94E4E37E04B}" srcOrd="0" destOrd="0" presId="urn:microsoft.com/office/officeart/2005/8/layout/lProcess1"/>
    <dgm:cxn modelId="{608CBEC4-1962-47F9-AA54-585B9F325496}" type="presOf" srcId="{A808B43E-BBAC-402C-8235-86A3AC20D37C}" destId="{BD554225-E112-46AE-BFBD-01FA4F8F1B5B}" srcOrd="0" destOrd="0" presId="urn:microsoft.com/office/officeart/2005/8/layout/lProcess1"/>
    <dgm:cxn modelId="{085F2EC6-969A-4E55-A3BA-CB790AD1E10D}" type="presOf" srcId="{18CCCE72-D602-4AD3-A9CC-09BEEC7CDF61}" destId="{0A61785A-F58E-46FC-998F-BA9E95879DE5}" srcOrd="0" destOrd="0" presId="urn:microsoft.com/office/officeart/2005/8/layout/lProcess1"/>
    <dgm:cxn modelId="{0F9DDECA-BD7B-4D8E-BE1A-C6C6972196A3}" srcId="{B3A8EDB4-207F-4C9B-B026-8AFD8F196A7C}" destId="{3C21EBA9-60D9-4179-BEFF-06B4D4D9A657}" srcOrd="1" destOrd="0" parTransId="{1D44A595-C0CD-4AA8-B253-6254CEC4B93B}" sibTransId="{C110EDBC-C767-4208-A19B-DD1A6BE3C152}"/>
    <dgm:cxn modelId="{030DF8CC-0EDD-435D-9F68-25023D9E1A67}" srcId="{B3A8EDB4-207F-4C9B-B026-8AFD8F196A7C}" destId="{4CCF288C-D564-4EA9-9A9C-CFC719701B36}" srcOrd="0" destOrd="0" parTransId="{435C650E-B5C1-4C70-8B4A-D114622A5A41}" sibTransId="{6B5A02BE-E2D5-47C2-9557-D9EFA5D54E4A}"/>
    <dgm:cxn modelId="{C10FA7E0-22F5-4105-8809-6774E3ED9641}" srcId="{F7C60EEC-B927-49AF-83A1-78212034EC74}" destId="{A7AA1393-3562-4D4F-B3D2-FE976EA352E7}" srcOrd="1" destOrd="0" parTransId="{2C740BCB-49A3-4CB0-88DB-B1980DD911AF}" sibTransId="{F13F5EE9-8480-4308-B23D-09CFFDA75FFC}"/>
    <dgm:cxn modelId="{C66363E2-8532-4649-A739-D659F146BFFC}" type="presOf" srcId="{6C79372E-6570-4C70-AFDA-FAFD1596F998}" destId="{38C1FAD9-52C2-4AF0-A6FA-A054A43D3A09}" srcOrd="0" destOrd="0" presId="urn:microsoft.com/office/officeart/2005/8/layout/lProcess1"/>
    <dgm:cxn modelId="{5E32C9E4-6361-44CD-9D78-FC58DADAF531}" srcId="{6C79372E-6570-4C70-AFDA-FAFD1596F998}" destId="{A3FE2881-1CB3-4342-881E-77A893361B8C}" srcOrd="1" destOrd="0" parTransId="{062D8C5C-B003-4546-92D7-6EFEFD9970F4}" sibTransId="{EB9139A2-433A-4E00-8329-080913096D81}"/>
    <dgm:cxn modelId="{C480EEE5-16F4-4005-A75D-E4C73EB9F0B4}" type="presOf" srcId="{A7AA1393-3562-4D4F-B3D2-FE976EA352E7}" destId="{F06A7B56-AAD7-4D72-83D9-1FED7342298F}" srcOrd="0" destOrd="0" presId="urn:microsoft.com/office/officeart/2005/8/layout/lProcess1"/>
    <dgm:cxn modelId="{109046B7-2813-4A6D-95D1-F773286652DA}" type="presParOf" srcId="{0A61785A-F58E-46FC-998F-BA9E95879DE5}" destId="{F5472FBB-FC40-4272-B7EF-3C05A6DE2B1B}" srcOrd="0" destOrd="0" presId="urn:microsoft.com/office/officeart/2005/8/layout/lProcess1"/>
    <dgm:cxn modelId="{FEF6755A-520F-4018-B607-598E447E8E50}" type="presParOf" srcId="{F5472FBB-FC40-4272-B7EF-3C05A6DE2B1B}" destId="{0BFECD5C-4EBB-444B-8101-0830F8EE7B9C}" srcOrd="0" destOrd="0" presId="urn:microsoft.com/office/officeart/2005/8/layout/lProcess1"/>
    <dgm:cxn modelId="{2CC2BAFD-624D-415D-91FD-5153CD41B131}" type="presParOf" srcId="{F5472FBB-FC40-4272-B7EF-3C05A6DE2B1B}" destId="{AD000BF8-D5FC-480B-884A-199E74B9D80B}" srcOrd="1" destOrd="0" presId="urn:microsoft.com/office/officeart/2005/8/layout/lProcess1"/>
    <dgm:cxn modelId="{1AEE8540-C42B-4C36-ABD4-9CC17F6989DA}" type="presParOf" srcId="{F5472FBB-FC40-4272-B7EF-3C05A6DE2B1B}" destId="{7D315A1A-2997-47E0-8EDD-E7E14ADF351B}" srcOrd="2" destOrd="0" presId="urn:microsoft.com/office/officeart/2005/8/layout/lProcess1"/>
    <dgm:cxn modelId="{4FA145A4-095F-4EDF-A5D3-A392230E788C}" type="presParOf" srcId="{F5472FBB-FC40-4272-B7EF-3C05A6DE2B1B}" destId="{2FFB8411-7068-4352-9074-BD863ABB6B03}" srcOrd="3" destOrd="0" presId="urn:microsoft.com/office/officeart/2005/8/layout/lProcess1"/>
    <dgm:cxn modelId="{4D74E753-8875-4467-B19F-FEF9F9023C71}" type="presParOf" srcId="{F5472FBB-FC40-4272-B7EF-3C05A6DE2B1B}" destId="{6F799A05-2B8B-4FE2-9016-5F23B85F8F7C}" srcOrd="4" destOrd="0" presId="urn:microsoft.com/office/officeart/2005/8/layout/lProcess1"/>
    <dgm:cxn modelId="{85B6157E-CC25-4DF9-848A-67AA303A6CDE}" type="presParOf" srcId="{0A61785A-F58E-46FC-998F-BA9E95879DE5}" destId="{FBDEDCF9-9AAE-4BDD-B134-F8966C308854}" srcOrd="1" destOrd="0" presId="urn:microsoft.com/office/officeart/2005/8/layout/lProcess1"/>
    <dgm:cxn modelId="{7827307B-7B07-4ACF-94EB-CBBDF12A10D5}" type="presParOf" srcId="{0A61785A-F58E-46FC-998F-BA9E95879DE5}" destId="{1980CA28-CA7A-4502-A149-650094901E1E}" srcOrd="2" destOrd="0" presId="urn:microsoft.com/office/officeart/2005/8/layout/lProcess1"/>
    <dgm:cxn modelId="{B5758223-3D19-4B6A-99FD-87C8B5725E90}" type="presParOf" srcId="{1980CA28-CA7A-4502-A149-650094901E1E}" destId="{C2C4BAD6-C5A9-48B1-A0C9-6E2771C0E73C}" srcOrd="0" destOrd="0" presId="urn:microsoft.com/office/officeart/2005/8/layout/lProcess1"/>
    <dgm:cxn modelId="{59AE32B1-D0C0-44B7-8043-964664C374E8}" type="presParOf" srcId="{1980CA28-CA7A-4502-A149-650094901E1E}" destId="{C4B21BD1-C241-47D7-943F-A33FC4B94DA1}" srcOrd="1" destOrd="0" presId="urn:microsoft.com/office/officeart/2005/8/layout/lProcess1"/>
    <dgm:cxn modelId="{0F06FC42-8D46-4042-9175-905B3CEB3708}" type="presParOf" srcId="{1980CA28-CA7A-4502-A149-650094901E1E}" destId="{754E57C4-9C9F-4618-9A16-F05C2ACC7BEA}" srcOrd="2" destOrd="0" presId="urn:microsoft.com/office/officeart/2005/8/layout/lProcess1"/>
    <dgm:cxn modelId="{FB3EAD65-53E4-49C8-9E5F-37CC43701324}" type="presParOf" srcId="{1980CA28-CA7A-4502-A149-650094901E1E}" destId="{551C7800-12FE-4E9E-A0FA-A3303AA61DAF}" srcOrd="3" destOrd="0" presId="urn:microsoft.com/office/officeart/2005/8/layout/lProcess1"/>
    <dgm:cxn modelId="{A105374A-6AAA-42F6-A0B0-6DE37431072A}" type="presParOf" srcId="{1980CA28-CA7A-4502-A149-650094901E1E}" destId="{2DD5D66A-8447-48BB-B8E8-C4F2827AF5C9}" srcOrd="4" destOrd="0" presId="urn:microsoft.com/office/officeart/2005/8/layout/lProcess1"/>
    <dgm:cxn modelId="{E9D9AE20-9745-462F-85FB-28A64A615633}" type="presParOf" srcId="{0A61785A-F58E-46FC-998F-BA9E95879DE5}" destId="{5C7CA1A9-BF87-40C1-85BA-03026A248504}" srcOrd="3" destOrd="0" presId="urn:microsoft.com/office/officeart/2005/8/layout/lProcess1"/>
    <dgm:cxn modelId="{DECA6957-DC51-4431-851A-C784DA3E9C67}" type="presParOf" srcId="{0A61785A-F58E-46FC-998F-BA9E95879DE5}" destId="{CF675FBD-B849-4972-BC6C-784BFAED7E03}" srcOrd="4" destOrd="0" presId="urn:microsoft.com/office/officeart/2005/8/layout/lProcess1"/>
    <dgm:cxn modelId="{C9F8DE0D-3741-4A8A-ABCF-6F8316AE3BFB}" type="presParOf" srcId="{CF675FBD-B849-4972-BC6C-784BFAED7E03}" destId="{115B463B-63C7-4810-92D9-B75304E8F1C7}" srcOrd="0" destOrd="0" presId="urn:microsoft.com/office/officeart/2005/8/layout/lProcess1"/>
    <dgm:cxn modelId="{9A1498F0-6A11-4D80-BC9F-DE5331432A29}" type="presParOf" srcId="{CF675FBD-B849-4972-BC6C-784BFAED7E03}" destId="{E052A189-DD8C-4F04-A9F8-6BE75278CE0A}" srcOrd="1" destOrd="0" presId="urn:microsoft.com/office/officeart/2005/8/layout/lProcess1"/>
    <dgm:cxn modelId="{3B2BA2D6-82D1-4328-BEE6-88477CAB2C5E}" type="presParOf" srcId="{CF675FBD-B849-4972-BC6C-784BFAED7E03}" destId="{28EFEB33-2C18-4D68-AEEF-254CC9E2AC83}" srcOrd="2" destOrd="0" presId="urn:microsoft.com/office/officeart/2005/8/layout/lProcess1"/>
    <dgm:cxn modelId="{2753ABCB-4218-46D8-9D91-887FCFAB17AB}" type="presParOf" srcId="{CF675FBD-B849-4972-BC6C-784BFAED7E03}" destId="{7A9960D7-4F58-4DB5-B8AC-BFFF21252CFF}" srcOrd="3" destOrd="0" presId="urn:microsoft.com/office/officeart/2005/8/layout/lProcess1"/>
    <dgm:cxn modelId="{968323C5-EA98-46A3-AE9A-C59DA68CD506}" type="presParOf" srcId="{CF675FBD-B849-4972-BC6C-784BFAED7E03}" destId="{F06A7B56-AAD7-4D72-83D9-1FED7342298F}" srcOrd="4" destOrd="0" presId="urn:microsoft.com/office/officeart/2005/8/layout/lProcess1"/>
    <dgm:cxn modelId="{66420003-FFC4-46CE-B84F-C22D9EF0E13A}" type="presParOf" srcId="{0A61785A-F58E-46FC-998F-BA9E95879DE5}" destId="{FEADC950-4067-449E-9211-6D2354BBB52B}" srcOrd="5" destOrd="0" presId="urn:microsoft.com/office/officeart/2005/8/layout/lProcess1"/>
    <dgm:cxn modelId="{1661E49A-F654-43B0-8D31-9B7E7B9967BA}" type="presParOf" srcId="{0A61785A-F58E-46FC-998F-BA9E95879DE5}" destId="{2D8616D7-D91E-413B-B5EA-514EBAC78185}" srcOrd="6" destOrd="0" presId="urn:microsoft.com/office/officeart/2005/8/layout/lProcess1"/>
    <dgm:cxn modelId="{85D78056-4FA0-4F08-B828-DA3CE1A3FE2D}" type="presParOf" srcId="{2D8616D7-D91E-413B-B5EA-514EBAC78185}" destId="{38C1FAD9-52C2-4AF0-A6FA-A054A43D3A09}" srcOrd="0" destOrd="0" presId="urn:microsoft.com/office/officeart/2005/8/layout/lProcess1"/>
    <dgm:cxn modelId="{0D9BE72A-54C5-4C6D-9EFF-EF6E5BA7D7E4}" type="presParOf" srcId="{2D8616D7-D91E-413B-B5EA-514EBAC78185}" destId="{4EB06878-0B58-4A76-80EB-7FA357B9BD6B}" srcOrd="1" destOrd="0" presId="urn:microsoft.com/office/officeart/2005/8/layout/lProcess1"/>
    <dgm:cxn modelId="{0A55A82B-363B-4B4E-AE7E-F11502AA95A9}" type="presParOf" srcId="{2D8616D7-D91E-413B-B5EA-514EBAC78185}" destId="{A41E44D0-C786-4DA5-9732-E94E4E37E04B}" srcOrd="2" destOrd="0" presId="urn:microsoft.com/office/officeart/2005/8/layout/lProcess1"/>
    <dgm:cxn modelId="{473A6C1E-0441-4536-BCC1-E188645DD78F}" type="presParOf" srcId="{2D8616D7-D91E-413B-B5EA-514EBAC78185}" destId="{2EDB2D98-21DC-4461-8A1E-31F8D579254B}" srcOrd="3" destOrd="0" presId="urn:microsoft.com/office/officeart/2005/8/layout/lProcess1"/>
    <dgm:cxn modelId="{1F4EA85C-333E-4BDF-9F62-BB3E3AE83700}" type="presParOf" srcId="{2D8616D7-D91E-413B-B5EA-514EBAC78185}" destId="{4C6A6E11-3039-4C21-8299-F867DF02006D}" srcOrd="4" destOrd="0" presId="urn:microsoft.com/office/officeart/2005/8/layout/lProcess1"/>
    <dgm:cxn modelId="{550A6B18-CE4A-4AFD-9A4E-581F788B50A4}" type="presParOf" srcId="{2D8616D7-D91E-413B-B5EA-514EBAC78185}" destId="{CE5C6089-D82D-441C-89E8-7C1CBA9FFCA4}" srcOrd="5" destOrd="0" presId="urn:microsoft.com/office/officeart/2005/8/layout/lProcess1"/>
    <dgm:cxn modelId="{C0C465CF-B6EB-4A86-99F1-9548A8DFA945}" type="presParOf" srcId="{2D8616D7-D91E-413B-B5EA-514EBAC78185}" destId="{E779ED83-B8B8-43F4-A709-13BFD6FCF7C0}" srcOrd="6" destOrd="0" presId="urn:microsoft.com/office/officeart/2005/8/layout/lProcess1"/>
    <dgm:cxn modelId="{6DB3A803-43D4-4D20-94FA-F5115FE8CC9F}" type="presParOf" srcId="{2D8616D7-D91E-413B-B5EA-514EBAC78185}" destId="{E7B60C0E-7616-4321-9FA2-E97B6F03F99A}" srcOrd="7" destOrd="0" presId="urn:microsoft.com/office/officeart/2005/8/layout/lProcess1"/>
    <dgm:cxn modelId="{F7E0B825-6585-4100-8A07-44AFF8E23CF8}" type="presParOf" srcId="{2D8616D7-D91E-413B-B5EA-514EBAC78185}" destId="{440B4348-8335-4FE6-8208-E29215C38600}" srcOrd="8" destOrd="0" presId="urn:microsoft.com/office/officeart/2005/8/layout/lProcess1"/>
    <dgm:cxn modelId="{EFC69CC3-CC4B-4501-8F49-8C729305790B}" type="presParOf" srcId="{2D8616D7-D91E-413B-B5EA-514EBAC78185}" destId="{A95BA66C-1C8C-42A4-ADEA-5D55F8373866}" srcOrd="9" destOrd="0" presId="urn:microsoft.com/office/officeart/2005/8/layout/lProcess1"/>
    <dgm:cxn modelId="{2A847756-5302-4B01-A11A-65ABB0BD9AD8}" type="presParOf" srcId="{2D8616D7-D91E-413B-B5EA-514EBAC78185}" destId="{16A89BDB-A454-4CB9-98EE-F340050E4B3E}" srcOrd="10" destOrd="0" presId="urn:microsoft.com/office/officeart/2005/8/layout/lProcess1"/>
    <dgm:cxn modelId="{1BA0F90F-9A49-4092-AFE0-FE0086133339}" type="presParOf" srcId="{2D8616D7-D91E-413B-B5EA-514EBAC78185}" destId="{7E9582D3-9CBB-46B9-BBF1-C180EA11FDD5}" srcOrd="11" destOrd="0" presId="urn:microsoft.com/office/officeart/2005/8/layout/lProcess1"/>
    <dgm:cxn modelId="{6CEDF3AD-8D31-4041-AE18-9D2368D63D9A}" type="presParOf" srcId="{2D8616D7-D91E-413B-B5EA-514EBAC78185}" destId="{BD554225-E112-46AE-BFBD-01FA4F8F1B5B}" srcOrd="1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1FAD66-45C6-4923-A03A-14FD39498231}" type="doc">
      <dgm:prSet loTypeId="urn:microsoft.com/office/officeart/2005/8/layout/chevron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474C083C-AEDB-4FFA-9081-49D25BB14C0B}">
      <dgm:prSet phldrT="[Text]"/>
      <dgm:spPr/>
      <dgm:t>
        <a:bodyPr/>
        <a:lstStyle/>
        <a:p>
          <a:endParaRPr lang="en-IN"/>
        </a:p>
        <a:p>
          <a:endParaRPr lang="en-IN" dirty="0"/>
        </a:p>
      </dgm:t>
    </dgm:pt>
    <dgm:pt modelId="{9C2F39A8-1455-49A6-8FB3-369127EF5156}" type="parTrans" cxnId="{8827F75A-A7CE-412D-9E52-58D4DD0CD6C8}">
      <dgm:prSet/>
      <dgm:spPr/>
      <dgm:t>
        <a:bodyPr/>
        <a:lstStyle/>
        <a:p>
          <a:endParaRPr lang="en-IN"/>
        </a:p>
      </dgm:t>
    </dgm:pt>
    <dgm:pt modelId="{787F7C4F-9ED4-42F6-844C-425A3E4511E6}" type="sibTrans" cxnId="{8827F75A-A7CE-412D-9E52-58D4DD0CD6C8}">
      <dgm:prSet/>
      <dgm:spPr/>
      <dgm:t>
        <a:bodyPr/>
        <a:lstStyle/>
        <a:p>
          <a:endParaRPr lang="en-IN"/>
        </a:p>
      </dgm:t>
    </dgm:pt>
    <dgm:pt modelId="{39AD7E70-FC7D-4C71-8E74-F89FD4F9B769}">
      <dgm:prSet phldrT="[Text]"/>
      <dgm:spPr/>
      <dgm:t>
        <a:bodyPr/>
        <a:lstStyle/>
        <a:p>
          <a:pPr rtl="0">
            <a:buFont typeface="Wingdings" panose="05000000000000000000" pitchFamily="2" charset="2"/>
            <a:buNone/>
          </a:pPr>
          <a:r>
            <a:rPr lang="en-US" dirty="0">
              <a:latin typeface="DM Serif Display"/>
            </a:rPr>
            <a:t>Market Capitalization &gt; 4000 Cr </a:t>
          </a:r>
          <a:endParaRPr lang="en-IN" dirty="0">
            <a:latin typeface="DM Serif Display" pitchFamily="2" charset="0"/>
          </a:endParaRPr>
        </a:p>
      </dgm:t>
    </dgm:pt>
    <dgm:pt modelId="{03FE862F-C4E7-41E7-8911-211E17D7AC72}" type="parTrans" cxnId="{89ED84E1-3C15-4FE0-BFD0-9A6E4305141F}">
      <dgm:prSet/>
      <dgm:spPr/>
      <dgm:t>
        <a:bodyPr/>
        <a:lstStyle/>
        <a:p>
          <a:endParaRPr lang="en-IN"/>
        </a:p>
      </dgm:t>
    </dgm:pt>
    <dgm:pt modelId="{5FBD4574-149A-4825-861A-B36590AD06E3}" type="sibTrans" cxnId="{89ED84E1-3C15-4FE0-BFD0-9A6E4305141F}">
      <dgm:prSet/>
      <dgm:spPr/>
      <dgm:t>
        <a:bodyPr/>
        <a:lstStyle/>
        <a:p>
          <a:endParaRPr lang="en-IN"/>
        </a:p>
      </dgm:t>
    </dgm:pt>
    <dgm:pt modelId="{244F21A5-846E-4D7F-A53C-8E107B32C34A}">
      <dgm:prSet phldrT="[Text]"/>
      <dgm:spPr/>
      <dgm:t>
        <a:bodyPr/>
        <a:lstStyle/>
        <a:p>
          <a:endParaRPr lang="en-IN" dirty="0"/>
        </a:p>
      </dgm:t>
    </dgm:pt>
    <dgm:pt modelId="{3843A182-4278-463B-B5DE-3402F6DB0B25}" type="parTrans" cxnId="{8A2B39F5-9F0B-44E1-BA2B-DB13828E179D}">
      <dgm:prSet/>
      <dgm:spPr/>
      <dgm:t>
        <a:bodyPr/>
        <a:lstStyle/>
        <a:p>
          <a:endParaRPr lang="en-IN"/>
        </a:p>
      </dgm:t>
    </dgm:pt>
    <dgm:pt modelId="{B72DA569-B919-4D07-A330-BDA25E5C7735}" type="sibTrans" cxnId="{8A2B39F5-9F0B-44E1-BA2B-DB13828E179D}">
      <dgm:prSet/>
      <dgm:spPr/>
      <dgm:t>
        <a:bodyPr/>
        <a:lstStyle/>
        <a:p>
          <a:endParaRPr lang="en-IN"/>
        </a:p>
      </dgm:t>
    </dgm:pt>
    <dgm:pt modelId="{4B7FC0AC-981C-4166-84F4-4EB70035BE11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latin typeface="DM Serif Display" pitchFamily="2" charset="0"/>
            </a:rPr>
            <a:t>Free Cash Flow &gt; 250 Cr (last 5 years)</a:t>
          </a:r>
          <a:endParaRPr lang="en-IN" dirty="0">
            <a:latin typeface="DM Serif Display" pitchFamily="2" charset="0"/>
          </a:endParaRPr>
        </a:p>
      </dgm:t>
    </dgm:pt>
    <dgm:pt modelId="{F32A5873-5600-4A38-BF1B-88B997A19B59}" type="parTrans" cxnId="{9290003E-2E5B-4CBF-B667-1E5539BC723F}">
      <dgm:prSet/>
      <dgm:spPr/>
      <dgm:t>
        <a:bodyPr/>
        <a:lstStyle/>
        <a:p>
          <a:endParaRPr lang="en-IN"/>
        </a:p>
      </dgm:t>
    </dgm:pt>
    <dgm:pt modelId="{6DBA464E-AA73-43FD-894F-AA8E5C62038D}" type="sibTrans" cxnId="{9290003E-2E5B-4CBF-B667-1E5539BC723F}">
      <dgm:prSet/>
      <dgm:spPr/>
      <dgm:t>
        <a:bodyPr/>
        <a:lstStyle/>
        <a:p>
          <a:endParaRPr lang="en-IN"/>
        </a:p>
      </dgm:t>
    </dgm:pt>
    <dgm:pt modelId="{AAEF0A1E-9426-4B41-965D-F86162A2741E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latin typeface="DM Serif Display" pitchFamily="2" charset="0"/>
            </a:rPr>
            <a:t>ROE &gt;= 15% (last 5 years) </a:t>
          </a:r>
          <a:endParaRPr lang="en-IN" dirty="0">
            <a:latin typeface="DM Serif Display" pitchFamily="2" charset="0"/>
          </a:endParaRPr>
        </a:p>
      </dgm:t>
    </dgm:pt>
    <dgm:pt modelId="{0A520A06-DAA3-4528-B348-252CCE405C25}" type="parTrans" cxnId="{0BF7A2A9-23BE-466B-940D-FC0F37821654}">
      <dgm:prSet/>
      <dgm:spPr/>
      <dgm:t>
        <a:bodyPr/>
        <a:lstStyle/>
        <a:p>
          <a:endParaRPr lang="en-IN"/>
        </a:p>
      </dgm:t>
    </dgm:pt>
    <dgm:pt modelId="{FFF55C00-67E8-4E56-99F1-1E09162BDD5F}" type="sibTrans" cxnId="{0BF7A2A9-23BE-466B-940D-FC0F37821654}">
      <dgm:prSet/>
      <dgm:spPr/>
      <dgm:t>
        <a:bodyPr/>
        <a:lstStyle/>
        <a:p>
          <a:endParaRPr lang="en-IN"/>
        </a:p>
      </dgm:t>
    </dgm:pt>
    <dgm:pt modelId="{75480B33-56D4-4F90-872B-E4043A0FD288}">
      <dgm:prSet/>
      <dgm:spPr/>
      <dgm:t>
        <a:bodyPr/>
        <a:lstStyle/>
        <a:p>
          <a:endParaRPr lang="en-IN"/>
        </a:p>
      </dgm:t>
    </dgm:pt>
    <dgm:pt modelId="{3F57B7B9-FB10-4733-8E66-511ED836A61D}" type="parTrans" cxnId="{CFF44EA4-B8AC-47A8-AE0A-4AA4C5BECD91}">
      <dgm:prSet/>
      <dgm:spPr/>
      <dgm:t>
        <a:bodyPr/>
        <a:lstStyle/>
        <a:p>
          <a:endParaRPr lang="en-IN"/>
        </a:p>
      </dgm:t>
    </dgm:pt>
    <dgm:pt modelId="{A736EA80-9A0C-4DB4-B823-23BF83287D2D}" type="sibTrans" cxnId="{CFF44EA4-B8AC-47A8-AE0A-4AA4C5BECD91}">
      <dgm:prSet/>
      <dgm:spPr/>
      <dgm:t>
        <a:bodyPr/>
        <a:lstStyle/>
        <a:p>
          <a:endParaRPr lang="en-IN"/>
        </a:p>
      </dgm:t>
    </dgm:pt>
    <dgm:pt modelId="{C1D3C546-AE6B-49A2-BE83-1B64D5D1493A}">
      <dgm:prSet/>
      <dgm:spPr/>
      <dgm:t>
        <a:bodyPr/>
        <a:lstStyle/>
        <a:p>
          <a:endParaRPr lang="en-IN"/>
        </a:p>
      </dgm:t>
    </dgm:pt>
    <dgm:pt modelId="{5DEF40FC-4B3E-40F7-B3EC-BFB076884B03}" type="parTrans" cxnId="{D5164D4B-CF56-461D-BF88-583FB4FA7FA1}">
      <dgm:prSet/>
      <dgm:spPr/>
      <dgm:t>
        <a:bodyPr/>
        <a:lstStyle/>
        <a:p>
          <a:endParaRPr lang="en-IN"/>
        </a:p>
      </dgm:t>
    </dgm:pt>
    <dgm:pt modelId="{18A3E34F-D0E9-4C6B-97ED-FE482C43F702}" type="sibTrans" cxnId="{D5164D4B-CF56-461D-BF88-583FB4FA7FA1}">
      <dgm:prSet/>
      <dgm:spPr/>
      <dgm:t>
        <a:bodyPr/>
        <a:lstStyle/>
        <a:p>
          <a:endParaRPr lang="en-IN"/>
        </a:p>
      </dgm:t>
    </dgm:pt>
    <dgm:pt modelId="{DD0D5CCF-2666-408C-82F7-7CADEBA26295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latin typeface="DM Serif Display" pitchFamily="2" charset="0"/>
            </a:rPr>
            <a:t>ROCE &gt;= 15% (last 5 years)</a:t>
          </a:r>
          <a:endParaRPr lang="en-IN" dirty="0">
            <a:latin typeface="DM Serif Display" pitchFamily="2" charset="0"/>
          </a:endParaRPr>
        </a:p>
      </dgm:t>
    </dgm:pt>
    <dgm:pt modelId="{E3DA4A2B-6842-4A98-838E-A7479B00D183}" type="parTrans" cxnId="{0E8B0B48-E9FB-4C26-B259-E110DB2EFBA6}">
      <dgm:prSet/>
      <dgm:spPr/>
      <dgm:t>
        <a:bodyPr/>
        <a:lstStyle/>
        <a:p>
          <a:endParaRPr lang="en-IN"/>
        </a:p>
      </dgm:t>
    </dgm:pt>
    <dgm:pt modelId="{5A8F7512-3AA8-40CA-8E75-A0E443CA700C}" type="sibTrans" cxnId="{0E8B0B48-E9FB-4C26-B259-E110DB2EFBA6}">
      <dgm:prSet/>
      <dgm:spPr/>
      <dgm:t>
        <a:bodyPr/>
        <a:lstStyle/>
        <a:p>
          <a:endParaRPr lang="en-IN"/>
        </a:p>
      </dgm:t>
    </dgm:pt>
    <dgm:pt modelId="{0B9F8D72-72B4-4F0B-8B4C-D3028A0F8B66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latin typeface="DM Serif Display" pitchFamily="2" charset="0"/>
            </a:rPr>
            <a:t>Low Debt / Equity &lt;= 0.5 </a:t>
          </a:r>
          <a:endParaRPr lang="en-IN" dirty="0">
            <a:latin typeface="DM Serif Display" pitchFamily="2" charset="0"/>
          </a:endParaRPr>
        </a:p>
      </dgm:t>
    </dgm:pt>
    <dgm:pt modelId="{0C31F1D4-4573-4780-BB2B-4B3842BD789A}" type="parTrans" cxnId="{EA29FCEB-EC47-44BC-8B12-3CFC844813CC}">
      <dgm:prSet/>
      <dgm:spPr/>
      <dgm:t>
        <a:bodyPr/>
        <a:lstStyle/>
        <a:p>
          <a:endParaRPr lang="en-IN"/>
        </a:p>
      </dgm:t>
    </dgm:pt>
    <dgm:pt modelId="{C83317DD-B1AB-4AA1-A83C-52F59D0F25A6}" type="sibTrans" cxnId="{EA29FCEB-EC47-44BC-8B12-3CFC844813CC}">
      <dgm:prSet/>
      <dgm:spPr/>
      <dgm:t>
        <a:bodyPr/>
        <a:lstStyle/>
        <a:p>
          <a:endParaRPr lang="en-IN"/>
        </a:p>
      </dgm:t>
    </dgm:pt>
    <dgm:pt modelId="{27E05998-376B-4091-88DE-90E5DE64E34E}">
      <dgm:prSet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latin typeface="DM Serif Display" pitchFamily="2" charset="0"/>
            </a:rPr>
            <a:t>MOAT</a:t>
          </a:r>
          <a:r>
            <a:rPr lang="en-US" dirty="0"/>
            <a:t> </a:t>
          </a:r>
          <a:endParaRPr lang="en-IN" dirty="0"/>
        </a:p>
      </dgm:t>
    </dgm:pt>
    <dgm:pt modelId="{08BF2E94-FBAB-4B53-B16F-92A0796C4937}" type="parTrans" cxnId="{AA04AD67-3685-4816-BD95-D8BAF169B767}">
      <dgm:prSet/>
      <dgm:spPr/>
      <dgm:t>
        <a:bodyPr/>
        <a:lstStyle/>
        <a:p>
          <a:endParaRPr lang="en-IN"/>
        </a:p>
      </dgm:t>
    </dgm:pt>
    <dgm:pt modelId="{7AACA15D-2272-4BA6-80B2-9E65B8D6165E}" type="sibTrans" cxnId="{AA04AD67-3685-4816-BD95-D8BAF169B767}">
      <dgm:prSet/>
      <dgm:spPr/>
      <dgm:t>
        <a:bodyPr/>
        <a:lstStyle/>
        <a:p>
          <a:endParaRPr lang="en-IN"/>
        </a:p>
      </dgm:t>
    </dgm:pt>
    <dgm:pt modelId="{00A62932-24D1-43CF-B842-F33EA5BF4D6D}">
      <dgm:prSet phldrT="[Text]"/>
      <dgm:spPr/>
      <dgm:t>
        <a:bodyPr/>
        <a:lstStyle/>
        <a:p>
          <a:endParaRPr lang="en-IN" dirty="0"/>
        </a:p>
      </dgm:t>
    </dgm:pt>
    <dgm:pt modelId="{57338C26-D2AE-424D-8A31-283B7A732BDA}" type="sibTrans" cxnId="{643FFD6F-9D89-4DAA-8B2F-16E185B61035}">
      <dgm:prSet/>
      <dgm:spPr/>
      <dgm:t>
        <a:bodyPr/>
        <a:lstStyle/>
        <a:p>
          <a:endParaRPr lang="en-IN"/>
        </a:p>
      </dgm:t>
    </dgm:pt>
    <dgm:pt modelId="{D5DD0A91-9562-4884-9090-7F38F90F1C90}" type="parTrans" cxnId="{643FFD6F-9D89-4DAA-8B2F-16E185B61035}">
      <dgm:prSet/>
      <dgm:spPr/>
      <dgm:t>
        <a:bodyPr/>
        <a:lstStyle/>
        <a:p>
          <a:endParaRPr lang="en-IN"/>
        </a:p>
      </dgm:t>
    </dgm:pt>
    <dgm:pt modelId="{B10BDB2F-B290-4851-A5F7-2504CC453E82}">
      <dgm:prSet/>
      <dgm:spPr/>
      <dgm:t>
        <a:bodyPr/>
        <a:lstStyle/>
        <a:p>
          <a:endParaRPr lang="en-IN"/>
        </a:p>
      </dgm:t>
    </dgm:pt>
    <dgm:pt modelId="{EDA707EE-C64B-4B0E-B6FB-936321CD289F}" type="parTrans" cxnId="{3B7068C4-77DE-4E9B-BBCB-802AF8E1DB25}">
      <dgm:prSet/>
      <dgm:spPr/>
      <dgm:t>
        <a:bodyPr/>
        <a:lstStyle/>
        <a:p>
          <a:endParaRPr lang="en-IN"/>
        </a:p>
      </dgm:t>
    </dgm:pt>
    <dgm:pt modelId="{7A44B805-56E3-40A6-B127-1F509114ECBF}" type="sibTrans" cxnId="{3B7068C4-77DE-4E9B-BBCB-802AF8E1DB25}">
      <dgm:prSet/>
      <dgm:spPr/>
      <dgm:t>
        <a:bodyPr/>
        <a:lstStyle/>
        <a:p>
          <a:endParaRPr lang="en-IN"/>
        </a:p>
      </dgm:t>
    </dgm:pt>
    <dgm:pt modelId="{BF5AB6D8-F556-4BDC-9ED7-8FAE0BF73B0F}" type="pres">
      <dgm:prSet presAssocID="{4A1FAD66-45C6-4923-A03A-14FD39498231}" presName="linearFlow" presStyleCnt="0">
        <dgm:presLayoutVars>
          <dgm:dir/>
          <dgm:animLvl val="lvl"/>
          <dgm:resizeHandles val="exact"/>
        </dgm:presLayoutVars>
      </dgm:prSet>
      <dgm:spPr/>
    </dgm:pt>
    <dgm:pt modelId="{E1C5CC4D-D22C-40D1-98D8-A66F751FD5EC}" type="pres">
      <dgm:prSet presAssocID="{474C083C-AEDB-4FFA-9081-49D25BB14C0B}" presName="composite" presStyleCnt="0"/>
      <dgm:spPr/>
    </dgm:pt>
    <dgm:pt modelId="{789008FF-469D-403B-9919-ADBDD97A8DCC}" type="pres">
      <dgm:prSet presAssocID="{474C083C-AEDB-4FFA-9081-49D25BB14C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1B0CF0E7-820E-457C-BFA2-4F6E1C7C5485}" type="pres">
      <dgm:prSet presAssocID="{474C083C-AEDB-4FFA-9081-49D25BB14C0B}" presName="descendantText" presStyleLbl="alignAcc1" presStyleIdx="0" presStyleCnt="6">
        <dgm:presLayoutVars>
          <dgm:bulletEnabled val="1"/>
        </dgm:presLayoutVars>
      </dgm:prSet>
      <dgm:spPr/>
    </dgm:pt>
    <dgm:pt modelId="{38C742AA-E21F-4D54-864E-58DC3D026E80}" type="pres">
      <dgm:prSet presAssocID="{787F7C4F-9ED4-42F6-844C-425A3E4511E6}" presName="sp" presStyleCnt="0"/>
      <dgm:spPr/>
    </dgm:pt>
    <dgm:pt modelId="{DF025686-65CA-470C-8EC5-B2AC0291D7E8}" type="pres">
      <dgm:prSet presAssocID="{244F21A5-846E-4D7F-A53C-8E107B32C34A}" presName="composite" presStyleCnt="0"/>
      <dgm:spPr/>
    </dgm:pt>
    <dgm:pt modelId="{7A9A7FC3-6DC0-48CB-8B37-852ED57CEBF1}" type="pres">
      <dgm:prSet presAssocID="{244F21A5-846E-4D7F-A53C-8E107B32C34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CC47CD-71DD-42BA-932E-422B17A44DD5}" type="pres">
      <dgm:prSet presAssocID="{244F21A5-846E-4D7F-A53C-8E107B32C34A}" presName="descendantText" presStyleLbl="alignAcc1" presStyleIdx="1" presStyleCnt="6">
        <dgm:presLayoutVars>
          <dgm:bulletEnabled val="1"/>
        </dgm:presLayoutVars>
      </dgm:prSet>
      <dgm:spPr/>
    </dgm:pt>
    <dgm:pt modelId="{9EF03303-888F-4CB9-B83C-0278AFFE4AE9}" type="pres">
      <dgm:prSet presAssocID="{B72DA569-B919-4D07-A330-BDA25E5C7735}" presName="sp" presStyleCnt="0"/>
      <dgm:spPr/>
    </dgm:pt>
    <dgm:pt modelId="{0342FBD0-C5D3-439F-9C0B-32A05A477700}" type="pres">
      <dgm:prSet presAssocID="{00A62932-24D1-43CF-B842-F33EA5BF4D6D}" presName="composite" presStyleCnt="0"/>
      <dgm:spPr/>
    </dgm:pt>
    <dgm:pt modelId="{2B957380-22D9-418E-8A2C-125D85123729}" type="pres">
      <dgm:prSet presAssocID="{00A62932-24D1-43CF-B842-F33EA5BF4D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387462B7-5E2B-4818-BAE2-EC1F52FD6F79}" type="pres">
      <dgm:prSet presAssocID="{00A62932-24D1-43CF-B842-F33EA5BF4D6D}" presName="descendantText" presStyleLbl="alignAcc1" presStyleIdx="2" presStyleCnt="6">
        <dgm:presLayoutVars>
          <dgm:bulletEnabled val="1"/>
        </dgm:presLayoutVars>
      </dgm:prSet>
      <dgm:spPr/>
    </dgm:pt>
    <dgm:pt modelId="{157FEA76-A0DC-46AE-9718-B02519240F3D}" type="pres">
      <dgm:prSet presAssocID="{57338C26-D2AE-424D-8A31-283B7A732BDA}" presName="sp" presStyleCnt="0"/>
      <dgm:spPr/>
    </dgm:pt>
    <dgm:pt modelId="{844158CA-FD99-457B-A8E3-BDCEDFBEC901}" type="pres">
      <dgm:prSet presAssocID="{B10BDB2F-B290-4851-A5F7-2504CC453E82}" presName="composite" presStyleCnt="0"/>
      <dgm:spPr/>
    </dgm:pt>
    <dgm:pt modelId="{89D6022E-3A64-4DD5-AAE3-FB25C5926404}" type="pres">
      <dgm:prSet presAssocID="{B10BDB2F-B290-4851-A5F7-2504CC453E82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929F2EAA-086A-4EFA-81D1-DFCFF5A0B047}" type="pres">
      <dgm:prSet presAssocID="{B10BDB2F-B290-4851-A5F7-2504CC453E82}" presName="descendantText" presStyleLbl="alignAcc1" presStyleIdx="3" presStyleCnt="6" custLinFactNeighborX="203" custLinFactNeighborY="3536">
        <dgm:presLayoutVars>
          <dgm:bulletEnabled val="1"/>
        </dgm:presLayoutVars>
      </dgm:prSet>
      <dgm:spPr/>
    </dgm:pt>
    <dgm:pt modelId="{0A6C3328-582D-4F8B-9157-27A1CAB88FBC}" type="pres">
      <dgm:prSet presAssocID="{7A44B805-56E3-40A6-B127-1F509114ECBF}" presName="sp" presStyleCnt="0"/>
      <dgm:spPr/>
    </dgm:pt>
    <dgm:pt modelId="{C4CE6E50-78B7-4FEC-BDBF-B078167CF85E}" type="pres">
      <dgm:prSet presAssocID="{C1D3C546-AE6B-49A2-BE83-1B64D5D1493A}" presName="composite" presStyleCnt="0"/>
      <dgm:spPr/>
    </dgm:pt>
    <dgm:pt modelId="{C5DE3897-0A42-426D-A2EE-DDA61EE6E930}" type="pres">
      <dgm:prSet presAssocID="{C1D3C546-AE6B-49A2-BE83-1B64D5D1493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5CB48BC9-DC9E-458B-883D-CEEBB7EBA1AC}" type="pres">
      <dgm:prSet presAssocID="{C1D3C546-AE6B-49A2-BE83-1B64D5D1493A}" presName="descendantText" presStyleLbl="alignAcc1" presStyleIdx="4" presStyleCnt="6">
        <dgm:presLayoutVars>
          <dgm:bulletEnabled val="1"/>
        </dgm:presLayoutVars>
      </dgm:prSet>
      <dgm:spPr/>
    </dgm:pt>
    <dgm:pt modelId="{82E1C9AD-461D-409B-801E-B52A75678AF8}" type="pres">
      <dgm:prSet presAssocID="{18A3E34F-D0E9-4C6B-97ED-FE482C43F702}" presName="sp" presStyleCnt="0"/>
      <dgm:spPr/>
    </dgm:pt>
    <dgm:pt modelId="{7EB69240-B683-4391-90CE-3313CB4542EC}" type="pres">
      <dgm:prSet presAssocID="{75480B33-56D4-4F90-872B-E4043A0FD288}" presName="composite" presStyleCnt="0"/>
      <dgm:spPr/>
    </dgm:pt>
    <dgm:pt modelId="{49CF3DFF-B0B5-4F76-8F4F-A49FEC020F27}" type="pres">
      <dgm:prSet presAssocID="{75480B33-56D4-4F90-872B-E4043A0FD288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AFA0A44-87C3-488E-A7F0-5F94EC7A6158}" type="pres">
      <dgm:prSet presAssocID="{75480B33-56D4-4F90-872B-E4043A0FD288}" presName="descendantText" presStyleLbl="alignAcc1" presStyleIdx="5" presStyleCnt="6" custLinFactNeighborX="203">
        <dgm:presLayoutVars>
          <dgm:bulletEnabled val="1"/>
        </dgm:presLayoutVars>
      </dgm:prSet>
      <dgm:spPr/>
    </dgm:pt>
  </dgm:ptLst>
  <dgm:cxnLst>
    <dgm:cxn modelId="{69C76003-11F9-4F48-843B-C1A151846B71}" type="presOf" srcId="{00A62932-24D1-43CF-B842-F33EA5BF4D6D}" destId="{2B957380-22D9-418E-8A2C-125D85123729}" srcOrd="0" destOrd="0" presId="urn:microsoft.com/office/officeart/2005/8/layout/chevron2"/>
    <dgm:cxn modelId="{31C6CE1B-678A-4F0E-A17D-3E6A07CBEE3B}" type="presOf" srcId="{4A1FAD66-45C6-4923-A03A-14FD39498231}" destId="{BF5AB6D8-F556-4BDC-9ED7-8FAE0BF73B0F}" srcOrd="0" destOrd="0" presId="urn:microsoft.com/office/officeart/2005/8/layout/chevron2"/>
    <dgm:cxn modelId="{0B151136-ACDD-4985-AA85-532F4A5E28D9}" type="presOf" srcId="{27E05998-376B-4091-88DE-90E5DE64E34E}" destId="{7AFA0A44-87C3-488E-A7F0-5F94EC7A6158}" srcOrd="0" destOrd="0" presId="urn:microsoft.com/office/officeart/2005/8/layout/chevron2"/>
    <dgm:cxn modelId="{8358243C-111E-4B26-97AC-57695D1FA3E8}" type="presOf" srcId="{AAEF0A1E-9426-4B41-965D-F86162A2741E}" destId="{387462B7-5E2B-4818-BAE2-EC1F52FD6F79}" srcOrd="0" destOrd="0" presId="urn:microsoft.com/office/officeart/2005/8/layout/chevron2"/>
    <dgm:cxn modelId="{9290003E-2E5B-4CBF-B667-1E5539BC723F}" srcId="{244F21A5-846E-4D7F-A53C-8E107B32C34A}" destId="{4B7FC0AC-981C-4166-84F4-4EB70035BE11}" srcOrd="0" destOrd="0" parTransId="{F32A5873-5600-4A38-BF1B-88B997A19B59}" sibTransId="{6DBA464E-AA73-43FD-894F-AA8E5C62038D}"/>
    <dgm:cxn modelId="{AA04AD67-3685-4816-BD95-D8BAF169B767}" srcId="{75480B33-56D4-4F90-872B-E4043A0FD288}" destId="{27E05998-376B-4091-88DE-90E5DE64E34E}" srcOrd="0" destOrd="0" parTransId="{08BF2E94-FBAB-4B53-B16F-92A0796C4937}" sibTransId="{7AACA15D-2272-4BA6-80B2-9E65B8D6165E}"/>
    <dgm:cxn modelId="{0E8B0B48-E9FB-4C26-B259-E110DB2EFBA6}" srcId="{B10BDB2F-B290-4851-A5F7-2504CC453E82}" destId="{DD0D5CCF-2666-408C-82F7-7CADEBA26295}" srcOrd="0" destOrd="0" parTransId="{E3DA4A2B-6842-4A98-838E-A7479B00D183}" sibTransId="{5A8F7512-3AA8-40CA-8E75-A0E443CA700C}"/>
    <dgm:cxn modelId="{D5164D4B-CF56-461D-BF88-583FB4FA7FA1}" srcId="{4A1FAD66-45C6-4923-A03A-14FD39498231}" destId="{C1D3C546-AE6B-49A2-BE83-1B64D5D1493A}" srcOrd="4" destOrd="0" parTransId="{5DEF40FC-4B3E-40F7-B3EC-BFB076884B03}" sibTransId="{18A3E34F-D0E9-4C6B-97ED-FE482C43F702}"/>
    <dgm:cxn modelId="{CFA68D6B-39AA-4919-980B-7BF0E93313CF}" type="presOf" srcId="{DD0D5CCF-2666-408C-82F7-7CADEBA26295}" destId="{929F2EAA-086A-4EFA-81D1-DFCFF5A0B047}" srcOrd="0" destOrd="0" presId="urn:microsoft.com/office/officeart/2005/8/layout/chevron2"/>
    <dgm:cxn modelId="{643FFD6F-9D89-4DAA-8B2F-16E185B61035}" srcId="{4A1FAD66-45C6-4923-A03A-14FD39498231}" destId="{00A62932-24D1-43CF-B842-F33EA5BF4D6D}" srcOrd="2" destOrd="0" parTransId="{D5DD0A91-9562-4884-9090-7F38F90F1C90}" sibTransId="{57338C26-D2AE-424D-8A31-283B7A732BDA}"/>
    <dgm:cxn modelId="{8827F75A-A7CE-412D-9E52-58D4DD0CD6C8}" srcId="{4A1FAD66-45C6-4923-A03A-14FD39498231}" destId="{474C083C-AEDB-4FFA-9081-49D25BB14C0B}" srcOrd="0" destOrd="0" parTransId="{9C2F39A8-1455-49A6-8FB3-369127EF5156}" sibTransId="{787F7C4F-9ED4-42F6-844C-425A3E4511E6}"/>
    <dgm:cxn modelId="{BDC57382-C0D9-457F-B476-904DF84B53B9}" type="presOf" srcId="{75480B33-56D4-4F90-872B-E4043A0FD288}" destId="{49CF3DFF-B0B5-4F76-8F4F-A49FEC020F27}" srcOrd="0" destOrd="0" presId="urn:microsoft.com/office/officeart/2005/8/layout/chevron2"/>
    <dgm:cxn modelId="{7DDC169B-F443-46DD-8D3F-B04DD3EBCAAE}" type="presOf" srcId="{C1D3C546-AE6B-49A2-BE83-1B64D5D1493A}" destId="{C5DE3897-0A42-426D-A2EE-DDA61EE6E930}" srcOrd="0" destOrd="0" presId="urn:microsoft.com/office/officeart/2005/8/layout/chevron2"/>
    <dgm:cxn modelId="{CFF44EA4-B8AC-47A8-AE0A-4AA4C5BECD91}" srcId="{4A1FAD66-45C6-4923-A03A-14FD39498231}" destId="{75480B33-56D4-4F90-872B-E4043A0FD288}" srcOrd="5" destOrd="0" parTransId="{3F57B7B9-FB10-4733-8E66-511ED836A61D}" sibTransId="{A736EA80-9A0C-4DB4-B823-23BF83287D2D}"/>
    <dgm:cxn modelId="{0BF7A2A9-23BE-466B-940D-FC0F37821654}" srcId="{00A62932-24D1-43CF-B842-F33EA5BF4D6D}" destId="{AAEF0A1E-9426-4B41-965D-F86162A2741E}" srcOrd="0" destOrd="0" parTransId="{0A520A06-DAA3-4528-B348-252CCE405C25}" sibTransId="{FFF55C00-67E8-4E56-99F1-1E09162BDD5F}"/>
    <dgm:cxn modelId="{FC5653BB-E452-4175-9403-EA3D29BC51FE}" type="presOf" srcId="{4B7FC0AC-981C-4166-84F4-4EB70035BE11}" destId="{63CC47CD-71DD-42BA-932E-422B17A44DD5}" srcOrd="0" destOrd="0" presId="urn:microsoft.com/office/officeart/2005/8/layout/chevron2"/>
    <dgm:cxn modelId="{BFC47BBD-C1DC-4D9B-BE00-88988763C4D7}" type="presOf" srcId="{0B9F8D72-72B4-4F0B-8B4C-D3028A0F8B66}" destId="{5CB48BC9-DC9E-458B-883D-CEEBB7EBA1AC}" srcOrd="0" destOrd="0" presId="urn:microsoft.com/office/officeart/2005/8/layout/chevron2"/>
    <dgm:cxn modelId="{E8DD61C0-5C89-481D-8025-7E4C808F1326}" type="presOf" srcId="{244F21A5-846E-4D7F-A53C-8E107B32C34A}" destId="{7A9A7FC3-6DC0-48CB-8B37-852ED57CEBF1}" srcOrd="0" destOrd="0" presId="urn:microsoft.com/office/officeart/2005/8/layout/chevron2"/>
    <dgm:cxn modelId="{F547CEC3-A596-4BD8-81DB-9E9CB87F23E1}" type="presOf" srcId="{474C083C-AEDB-4FFA-9081-49D25BB14C0B}" destId="{789008FF-469D-403B-9919-ADBDD97A8DCC}" srcOrd="0" destOrd="0" presId="urn:microsoft.com/office/officeart/2005/8/layout/chevron2"/>
    <dgm:cxn modelId="{3B7068C4-77DE-4E9B-BBCB-802AF8E1DB25}" srcId="{4A1FAD66-45C6-4923-A03A-14FD39498231}" destId="{B10BDB2F-B290-4851-A5F7-2504CC453E82}" srcOrd="3" destOrd="0" parTransId="{EDA707EE-C64B-4B0E-B6FB-936321CD289F}" sibTransId="{7A44B805-56E3-40A6-B127-1F509114ECBF}"/>
    <dgm:cxn modelId="{F085BED4-061A-4A49-84A4-5FDCB0DB8EB9}" type="presOf" srcId="{39AD7E70-FC7D-4C71-8E74-F89FD4F9B769}" destId="{1B0CF0E7-820E-457C-BFA2-4F6E1C7C5485}" srcOrd="0" destOrd="0" presId="urn:microsoft.com/office/officeart/2005/8/layout/chevron2"/>
    <dgm:cxn modelId="{A1EA23D5-835B-4C60-B7D4-E762148EDBBC}" type="presOf" srcId="{B10BDB2F-B290-4851-A5F7-2504CC453E82}" destId="{89D6022E-3A64-4DD5-AAE3-FB25C5926404}" srcOrd="0" destOrd="0" presId="urn:microsoft.com/office/officeart/2005/8/layout/chevron2"/>
    <dgm:cxn modelId="{89ED84E1-3C15-4FE0-BFD0-9A6E4305141F}" srcId="{474C083C-AEDB-4FFA-9081-49D25BB14C0B}" destId="{39AD7E70-FC7D-4C71-8E74-F89FD4F9B769}" srcOrd="0" destOrd="0" parTransId="{03FE862F-C4E7-41E7-8911-211E17D7AC72}" sibTransId="{5FBD4574-149A-4825-861A-B36590AD06E3}"/>
    <dgm:cxn modelId="{EA29FCEB-EC47-44BC-8B12-3CFC844813CC}" srcId="{C1D3C546-AE6B-49A2-BE83-1B64D5D1493A}" destId="{0B9F8D72-72B4-4F0B-8B4C-D3028A0F8B66}" srcOrd="0" destOrd="0" parTransId="{0C31F1D4-4573-4780-BB2B-4B3842BD789A}" sibTransId="{C83317DD-B1AB-4AA1-A83C-52F59D0F25A6}"/>
    <dgm:cxn modelId="{8A2B39F5-9F0B-44E1-BA2B-DB13828E179D}" srcId="{4A1FAD66-45C6-4923-A03A-14FD39498231}" destId="{244F21A5-846E-4D7F-A53C-8E107B32C34A}" srcOrd="1" destOrd="0" parTransId="{3843A182-4278-463B-B5DE-3402F6DB0B25}" sibTransId="{B72DA569-B919-4D07-A330-BDA25E5C7735}"/>
    <dgm:cxn modelId="{72D30124-C693-4E5C-87F7-D2B7612D7D99}" type="presParOf" srcId="{BF5AB6D8-F556-4BDC-9ED7-8FAE0BF73B0F}" destId="{E1C5CC4D-D22C-40D1-98D8-A66F751FD5EC}" srcOrd="0" destOrd="0" presId="urn:microsoft.com/office/officeart/2005/8/layout/chevron2"/>
    <dgm:cxn modelId="{120FEFDE-C8B2-4333-B3C9-A0395590FAB7}" type="presParOf" srcId="{E1C5CC4D-D22C-40D1-98D8-A66F751FD5EC}" destId="{789008FF-469D-403B-9919-ADBDD97A8DCC}" srcOrd="0" destOrd="0" presId="urn:microsoft.com/office/officeart/2005/8/layout/chevron2"/>
    <dgm:cxn modelId="{45CB164C-D06D-4017-83D5-4C93543DAA88}" type="presParOf" srcId="{E1C5CC4D-D22C-40D1-98D8-A66F751FD5EC}" destId="{1B0CF0E7-820E-457C-BFA2-4F6E1C7C5485}" srcOrd="1" destOrd="0" presId="urn:microsoft.com/office/officeart/2005/8/layout/chevron2"/>
    <dgm:cxn modelId="{C06492FD-D785-4306-B6BE-2FBD8047BDF4}" type="presParOf" srcId="{BF5AB6D8-F556-4BDC-9ED7-8FAE0BF73B0F}" destId="{38C742AA-E21F-4D54-864E-58DC3D026E80}" srcOrd="1" destOrd="0" presId="urn:microsoft.com/office/officeart/2005/8/layout/chevron2"/>
    <dgm:cxn modelId="{37782933-A69D-47D7-A4F3-A55817476596}" type="presParOf" srcId="{BF5AB6D8-F556-4BDC-9ED7-8FAE0BF73B0F}" destId="{DF025686-65CA-470C-8EC5-B2AC0291D7E8}" srcOrd="2" destOrd="0" presId="urn:microsoft.com/office/officeart/2005/8/layout/chevron2"/>
    <dgm:cxn modelId="{7DB3949E-2023-4CB9-A1BD-7565ADD84939}" type="presParOf" srcId="{DF025686-65CA-470C-8EC5-B2AC0291D7E8}" destId="{7A9A7FC3-6DC0-48CB-8B37-852ED57CEBF1}" srcOrd="0" destOrd="0" presId="urn:microsoft.com/office/officeart/2005/8/layout/chevron2"/>
    <dgm:cxn modelId="{34A83891-C642-44E7-8EEF-127DA807B5F3}" type="presParOf" srcId="{DF025686-65CA-470C-8EC5-B2AC0291D7E8}" destId="{63CC47CD-71DD-42BA-932E-422B17A44DD5}" srcOrd="1" destOrd="0" presId="urn:microsoft.com/office/officeart/2005/8/layout/chevron2"/>
    <dgm:cxn modelId="{21699662-AB21-4E48-B77A-CEE9FAC2E53D}" type="presParOf" srcId="{BF5AB6D8-F556-4BDC-9ED7-8FAE0BF73B0F}" destId="{9EF03303-888F-4CB9-B83C-0278AFFE4AE9}" srcOrd="3" destOrd="0" presId="urn:microsoft.com/office/officeart/2005/8/layout/chevron2"/>
    <dgm:cxn modelId="{46EDA30C-D481-4D71-8675-44F4E3C73554}" type="presParOf" srcId="{BF5AB6D8-F556-4BDC-9ED7-8FAE0BF73B0F}" destId="{0342FBD0-C5D3-439F-9C0B-32A05A477700}" srcOrd="4" destOrd="0" presId="urn:microsoft.com/office/officeart/2005/8/layout/chevron2"/>
    <dgm:cxn modelId="{3DDD0777-DD58-4C1F-AC0B-E13F6E310938}" type="presParOf" srcId="{0342FBD0-C5D3-439F-9C0B-32A05A477700}" destId="{2B957380-22D9-418E-8A2C-125D85123729}" srcOrd="0" destOrd="0" presId="urn:microsoft.com/office/officeart/2005/8/layout/chevron2"/>
    <dgm:cxn modelId="{EBDE0432-CF8C-44BC-90F3-D372DD27DC13}" type="presParOf" srcId="{0342FBD0-C5D3-439F-9C0B-32A05A477700}" destId="{387462B7-5E2B-4818-BAE2-EC1F52FD6F79}" srcOrd="1" destOrd="0" presId="urn:microsoft.com/office/officeart/2005/8/layout/chevron2"/>
    <dgm:cxn modelId="{FCE407E7-E2B5-4464-9B94-289D2F2C91FA}" type="presParOf" srcId="{BF5AB6D8-F556-4BDC-9ED7-8FAE0BF73B0F}" destId="{157FEA76-A0DC-46AE-9718-B02519240F3D}" srcOrd="5" destOrd="0" presId="urn:microsoft.com/office/officeart/2005/8/layout/chevron2"/>
    <dgm:cxn modelId="{475D51F8-8AE9-436A-B13F-82D008E02B2F}" type="presParOf" srcId="{BF5AB6D8-F556-4BDC-9ED7-8FAE0BF73B0F}" destId="{844158CA-FD99-457B-A8E3-BDCEDFBEC901}" srcOrd="6" destOrd="0" presId="urn:microsoft.com/office/officeart/2005/8/layout/chevron2"/>
    <dgm:cxn modelId="{EB4B770C-9FE8-45A0-9F0C-AEE474B9BA78}" type="presParOf" srcId="{844158CA-FD99-457B-A8E3-BDCEDFBEC901}" destId="{89D6022E-3A64-4DD5-AAE3-FB25C5926404}" srcOrd="0" destOrd="0" presId="urn:microsoft.com/office/officeart/2005/8/layout/chevron2"/>
    <dgm:cxn modelId="{4A375311-33E6-4689-AB07-807CE05830CD}" type="presParOf" srcId="{844158CA-FD99-457B-A8E3-BDCEDFBEC901}" destId="{929F2EAA-086A-4EFA-81D1-DFCFF5A0B047}" srcOrd="1" destOrd="0" presId="urn:microsoft.com/office/officeart/2005/8/layout/chevron2"/>
    <dgm:cxn modelId="{9387868E-AA0C-466D-894D-426628B2C7B8}" type="presParOf" srcId="{BF5AB6D8-F556-4BDC-9ED7-8FAE0BF73B0F}" destId="{0A6C3328-582D-4F8B-9157-27A1CAB88FBC}" srcOrd="7" destOrd="0" presId="urn:microsoft.com/office/officeart/2005/8/layout/chevron2"/>
    <dgm:cxn modelId="{3CFE1BED-B8B2-4B0B-A7B6-3BE0BE5E5F15}" type="presParOf" srcId="{BF5AB6D8-F556-4BDC-9ED7-8FAE0BF73B0F}" destId="{C4CE6E50-78B7-4FEC-BDBF-B078167CF85E}" srcOrd="8" destOrd="0" presId="urn:microsoft.com/office/officeart/2005/8/layout/chevron2"/>
    <dgm:cxn modelId="{926C34F9-ACC8-4218-8F51-E10E58F7BA7F}" type="presParOf" srcId="{C4CE6E50-78B7-4FEC-BDBF-B078167CF85E}" destId="{C5DE3897-0A42-426D-A2EE-DDA61EE6E930}" srcOrd="0" destOrd="0" presId="urn:microsoft.com/office/officeart/2005/8/layout/chevron2"/>
    <dgm:cxn modelId="{415718A3-1C50-4D18-8E9D-0C9BAF230807}" type="presParOf" srcId="{C4CE6E50-78B7-4FEC-BDBF-B078167CF85E}" destId="{5CB48BC9-DC9E-458B-883D-CEEBB7EBA1AC}" srcOrd="1" destOrd="0" presId="urn:microsoft.com/office/officeart/2005/8/layout/chevron2"/>
    <dgm:cxn modelId="{95E23BEA-321A-4C32-8667-C3977A94F653}" type="presParOf" srcId="{BF5AB6D8-F556-4BDC-9ED7-8FAE0BF73B0F}" destId="{82E1C9AD-461D-409B-801E-B52A75678AF8}" srcOrd="9" destOrd="0" presId="urn:microsoft.com/office/officeart/2005/8/layout/chevron2"/>
    <dgm:cxn modelId="{72201C2A-9CEA-43DF-B43A-B8F62A25A810}" type="presParOf" srcId="{BF5AB6D8-F556-4BDC-9ED7-8FAE0BF73B0F}" destId="{7EB69240-B683-4391-90CE-3313CB4542EC}" srcOrd="10" destOrd="0" presId="urn:microsoft.com/office/officeart/2005/8/layout/chevron2"/>
    <dgm:cxn modelId="{DEA1AFDF-6880-41DB-B55E-6691F78E22CE}" type="presParOf" srcId="{7EB69240-B683-4391-90CE-3313CB4542EC}" destId="{49CF3DFF-B0B5-4F76-8F4F-A49FEC020F27}" srcOrd="0" destOrd="0" presId="urn:microsoft.com/office/officeart/2005/8/layout/chevron2"/>
    <dgm:cxn modelId="{48EBC19B-B705-43E6-9BFC-1DECB49A623F}" type="presParOf" srcId="{7EB69240-B683-4391-90CE-3313CB4542EC}" destId="{7AFA0A44-87C3-488E-A7F0-5F94EC7A61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ECD5C-4EBB-444B-8101-0830F8EE7B9C}">
      <dsp:nvSpPr>
        <dsp:cNvPr id="0" name=""/>
        <dsp:cNvSpPr/>
      </dsp:nvSpPr>
      <dsp:spPr>
        <a:xfrm>
          <a:off x="3572" y="240777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DM Serif Display" pitchFamily="2" charset="0"/>
            </a:rPr>
            <a:t>General</a:t>
          </a:r>
          <a:endParaRPr lang="en-IN" sz="2400" kern="1200" dirty="0">
            <a:latin typeface="DM Serif Display" pitchFamily="2" charset="0"/>
          </a:endParaRPr>
        </a:p>
      </dsp:txBody>
      <dsp:txXfrm>
        <a:off x="16065" y="253270"/>
        <a:ext cx="1681188" cy="401557"/>
      </dsp:txXfrm>
    </dsp:sp>
    <dsp:sp modelId="{AD000BF8-D5FC-480B-884A-199E74B9D80B}">
      <dsp:nvSpPr>
        <dsp:cNvPr id="0" name=""/>
        <dsp:cNvSpPr/>
      </dsp:nvSpPr>
      <dsp:spPr>
        <a:xfrm rot="5400000">
          <a:off x="819337" y="704643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15A1A-2997-47E0-8EDD-E7E14ADF351B}">
      <dsp:nvSpPr>
        <dsp:cNvPr id="0" name=""/>
        <dsp:cNvSpPr/>
      </dsp:nvSpPr>
      <dsp:spPr>
        <a:xfrm>
          <a:off x="3572" y="816611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DM Serif Display" pitchFamily="2" charset="0"/>
            </a:rPr>
            <a:t>Plot</a:t>
          </a:r>
          <a:endParaRPr lang="en-IN" sz="1800" b="0" kern="1200" dirty="0">
            <a:latin typeface="DM Serif Display" pitchFamily="2" charset="0"/>
          </a:endParaRPr>
        </a:p>
      </dsp:txBody>
      <dsp:txXfrm>
        <a:off x="16065" y="829104"/>
        <a:ext cx="1681188" cy="401557"/>
      </dsp:txXfrm>
    </dsp:sp>
    <dsp:sp modelId="{2FFB8411-7068-4352-9074-BD863ABB6B03}">
      <dsp:nvSpPr>
        <dsp:cNvPr id="0" name=""/>
        <dsp:cNvSpPr/>
      </dsp:nvSpPr>
      <dsp:spPr>
        <a:xfrm rot="5421444">
          <a:off x="819124" y="1278902"/>
          <a:ext cx="71497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99A05-2B8B-4FE2-9016-5F23B85F8F7C}">
      <dsp:nvSpPr>
        <dsp:cNvPr id="0" name=""/>
        <dsp:cNvSpPr/>
      </dsp:nvSpPr>
      <dsp:spPr>
        <a:xfrm>
          <a:off x="0" y="1389295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Correlation</a:t>
          </a:r>
          <a:endParaRPr lang="en-IN" sz="1800" kern="1200" dirty="0">
            <a:latin typeface="DM Serif Display" pitchFamily="2" charset="0"/>
          </a:endParaRPr>
        </a:p>
      </dsp:txBody>
      <dsp:txXfrm>
        <a:off x="12493" y="1401788"/>
        <a:ext cx="1681188" cy="401557"/>
      </dsp:txXfrm>
    </dsp:sp>
    <dsp:sp modelId="{C2C4BAD6-C5A9-48B1-A0C9-6E2771C0E73C}">
      <dsp:nvSpPr>
        <dsp:cNvPr id="0" name=""/>
        <dsp:cNvSpPr/>
      </dsp:nvSpPr>
      <dsp:spPr>
        <a:xfrm>
          <a:off x="1948611" y="240777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DM Serif Display" pitchFamily="2" charset="0"/>
            </a:rPr>
            <a:t>Technical</a:t>
          </a:r>
          <a:endParaRPr lang="en-IN" sz="2400" kern="1200" dirty="0">
            <a:latin typeface="DM Serif Display" pitchFamily="2" charset="0"/>
          </a:endParaRPr>
        </a:p>
      </dsp:txBody>
      <dsp:txXfrm>
        <a:off x="1961104" y="253270"/>
        <a:ext cx="1681188" cy="401557"/>
      </dsp:txXfrm>
    </dsp:sp>
    <dsp:sp modelId="{C4B21BD1-C241-47D7-943F-A33FC4B94DA1}">
      <dsp:nvSpPr>
        <dsp:cNvPr id="0" name=""/>
        <dsp:cNvSpPr/>
      </dsp:nvSpPr>
      <dsp:spPr>
        <a:xfrm rot="5400000">
          <a:off x="2764376" y="704643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E57C4-9C9F-4618-9A16-F05C2ACC7BEA}">
      <dsp:nvSpPr>
        <dsp:cNvPr id="0" name=""/>
        <dsp:cNvSpPr/>
      </dsp:nvSpPr>
      <dsp:spPr>
        <a:xfrm>
          <a:off x="1948611" y="816611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Beta</a:t>
          </a:r>
          <a:endParaRPr lang="en-IN" sz="1800" kern="1200" dirty="0">
            <a:latin typeface="DM Serif Display" pitchFamily="2" charset="0"/>
          </a:endParaRPr>
        </a:p>
      </dsp:txBody>
      <dsp:txXfrm>
        <a:off x="1961104" y="829104"/>
        <a:ext cx="1681188" cy="401557"/>
      </dsp:txXfrm>
    </dsp:sp>
    <dsp:sp modelId="{551C7800-12FE-4E9E-A0FA-A3303AA61DAF}">
      <dsp:nvSpPr>
        <dsp:cNvPr id="0" name=""/>
        <dsp:cNvSpPr/>
      </dsp:nvSpPr>
      <dsp:spPr>
        <a:xfrm rot="5400000">
          <a:off x="2764376" y="1280477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5D66A-8447-48BB-B8E8-C4F2827AF5C9}">
      <dsp:nvSpPr>
        <dsp:cNvPr id="0" name=""/>
        <dsp:cNvSpPr/>
      </dsp:nvSpPr>
      <dsp:spPr>
        <a:xfrm>
          <a:off x="1948611" y="1392445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Alpha</a:t>
          </a:r>
          <a:endParaRPr lang="en-IN" sz="1800" kern="1200" dirty="0">
            <a:latin typeface="DM Serif Display" pitchFamily="2" charset="0"/>
          </a:endParaRPr>
        </a:p>
      </dsp:txBody>
      <dsp:txXfrm>
        <a:off x="1961104" y="1404938"/>
        <a:ext cx="1681188" cy="401557"/>
      </dsp:txXfrm>
    </dsp:sp>
    <dsp:sp modelId="{115B463B-63C7-4810-92D9-B75304E8F1C7}">
      <dsp:nvSpPr>
        <dsp:cNvPr id="0" name=""/>
        <dsp:cNvSpPr/>
      </dsp:nvSpPr>
      <dsp:spPr>
        <a:xfrm>
          <a:off x="3893651" y="240777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DM Serif Display" pitchFamily="2" charset="0"/>
            </a:rPr>
            <a:t>Copula</a:t>
          </a:r>
          <a:endParaRPr lang="en-IN" sz="2400" kern="1200" dirty="0">
            <a:latin typeface="DM Serif Display" pitchFamily="2" charset="0"/>
          </a:endParaRPr>
        </a:p>
      </dsp:txBody>
      <dsp:txXfrm>
        <a:off x="3906144" y="253270"/>
        <a:ext cx="1681188" cy="401557"/>
      </dsp:txXfrm>
    </dsp:sp>
    <dsp:sp modelId="{E052A189-DD8C-4F04-A9F8-6BE75278CE0A}">
      <dsp:nvSpPr>
        <dsp:cNvPr id="0" name=""/>
        <dsp:cNvSpPr/>
      </dsp:nvSpPr>
      <dsp:spPr>
        <a:xfrm rot="5400000">
          <a:off x="4709416" y="704643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FEB33-2C18-4D68-AEEF-254CC9E2AC83}">
      <dsp:nvSpPr>
        <dsp:cNvPr id="0" name=""/>
        <dsp:cNvSpPr/>
      </dsp:nvSpPr>
      <dsp:spPr>
        <a:xfrm>
          <a:off x="3893651" y="816611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Fitting</a:t>
          </a:r>
          <a:endParaRPr lang="en-IN" sz="1800" kern="1200" dirty="0">
            <a:latin typeface="DM Serif Display" pitchFamily="2" charset="0"/>
          </a:endParaRPr>
        </a:p>
      </dsp:txBody>
      <dsp:txXfrm>
        <a:off x="3906144" y="829104"/>
        <a:ext cx="1681188" cy="401557"/>
      </dsp:txXfrm>
    </dsp:sp>
    <dsp:sp modelId="{7A9960D7-4F58-4DB5-B8AC-BFFF21252CFF}">
      <dsp:nvSpPr>
        <dsp:cNvPr id="0" name=""/>
        <dsp:cNvSpPr/>
      </dsp:nvSpPr>
      <dsp:spPr>
        <a:xfrm rot="5400000">
          <a:off x="4709416" y="1280477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A7B56-AAD7-4D72-83D9-1FED7342298F}">
      <dsp:nvSpPr>
        <dsp:cNvPr id="0" name=""/>
        <dsp:cNvSpPr/>
      </dsp:nvSpPr>
      <dsp:spPr>
        <a:xfrm>
          <a:off x="3893651" y="1392445"/>
          <a:ext cx="1706174" cy="6879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Checking best fit distribution</a:t>
          </a:r>
          <a:endParaRPr lang="en-IN" sz="1800" kern="1200" dirty="0">
            <a:latin typeface="DM Serif Display" pitchFamily="2" charset="0"/>
          </a:endParaRPr>
        </a:p>
      </dsp:txBody>
      <dsp:txXfrm>
        <a:off x="3913799" y="1412593"/>
        <a:ext cx="1665878" cy="647608"/>
      </dsp:txXfrm>
    </dsp:sp>
    <dsp:sp modelId="{38C1FAD9-52C2-4AF0-A6FA-A054A43D3A09}">
      <dsp:nvSpPr>
        <dsp:cNvPr id="0" name=""/>
        <dsp:cNvSpPr/>
      </dsp:nvSpPr>
      <dsp:spPr>
        <a:xfrm>
          <a:off x="5842263" y="256679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DM Serif Display" pitchFamily="2" charset="0"/>
            </a:rPr>
            <a:t>Portfolio</a:t>
          </a:r>
          <a:endParaRPr lang="en-IN" sz="2400" kern="1200" dirty="0">
            <a:latin typeface="DM Serif Display" pitchFamily="2" charset="0"/>
          </a:endParaRPr>
        </a:p>
      </dsp:txBody>
      <dsp:txXfrm>
        <a:off x="5854756" y="269172"/>
        <a:ext cx="1681188" cy="401557"/>
      </dsp:txXfrm>
    </dsp:sp>
    <dsp:sp modelId="{4EB06878-0B58-4A76-80EB-7FA357B9BD6B}">
      <dsp:nvSpPr>
        <dsp:cNvPr id="0" name=""/>
        <dsp:cNvSpPr/>
      </dsp:nvSpPr>
      <dsp:spPr>
        <a:xfrm rot="5421933">
          <a:off x="6660216" y="712594"/>
          <a:ext cx="6669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E44D0-C786-4DA5-9732-E94E4E37E04B}">
      <dsp:nvSpPr>
        <dsp:cNvPr id="0" name=""/>
        <dsp:cNvSpPr/>
      </dsp:nvSpPr>
      <dsp:spPr>
        <a:xfrm>
          <a:off x="5838690" y="816611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GARCH(1,1)</a:t>
          </a:r>
          <a:endParaRPr lang="en-IN" sz="1800" kern="1200" dirty="0">
            <a:latin typeface="DM Serif Display" pitchFamily="2" charset="0"/>
          </a:endParaRPr>
        </a:p>
      </dsp:txBody>
      <dsp:txXfrm>
        <a:off x="5851183" y="829104"/>
        <a:ext cx="1681188" cy="401557"/>
      </dsp:txXfrm>
    </dsp:sp>
    <dsp:sp modelId="{2EDB2D98-21DC-4461-8A1E-31F8D579254B}">
      <dsp:nvSpPr>
        <dsp:cNvPr id="0" name=""/>
        <dsp:cNvSpPr/>
      </dsp:nvSpPr>
      <dsp:spPr>
        <a:xfrm rot="5400000">
          <a:off x="6654455" y="1280477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A6E11-3039-4C21-8299-F867DF02006D}">
      <dsp:nvSpPr>
        <dsp:cNvPr id="0" name=""/>
        <dsp:cNvSpPr/>
      </dsp:nvSpPr>
      <dsp:spPr>
        <a:xfrm>
          <a:off x="5838690" y="1392445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Drawdowns</a:t>
          </a:r>
          <a:endParaRPr lang="en-IN" sz="1800" kern="1200" dirty="0">
            <a:latin typeface="DM Serif Display" pitchFamily="2" charset="0"/>
          </a:endParaRPr>
        </a:p>
      </dsp:txBody>
      <dsp:txXfrm>
        <a:off x="5851183" y="1404938"/>
        <a:ext cx="1681188" cy="401557"/>
      </dsp:txXfrm>
    </dsp:sp>
    <dsp:sp modelId="{CE5C6089-D82D-441C-89E8-7C1CBA9FFCA4}">
      <dsp:nvSpPr>
        <dsp:cNvPr id="0" name=""/>
        <dsp:cNvSpPr/>
      </dsp:nvSpPr>
      <dsp:spPr>
        <a:xfrm rot="5400000">
          <a:off x="6654455" y="1856311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9ED83-B8B8-43F4-A709-13BFD6FCF7C0}">
      <dsp:nvSpPr>
        <dsp:cNvPr id="0" name=""/>
        <dsp:cNvSpPr/>
      </dsp:nvSpPr>
      <dsp:spPr>
        <a:xfrm>
          <a:off x="5838690" y="1968279"/>
          <a:ext cx="1706174" cy="591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DM Serif Display" pitchFamily="2" charset="0"/>
            </a:rPr>
            <a:t>Cumulative returns</a:t>
          </a:r>
          <a:endParaRPr lang="en-IN" sz="1800" kern="1200" dirty="0">
            <a:solidFill>
              <a:schemeClr val="bg1"/>
            </a:solidFill>
            <a:latin typeface="DM Serif Display" pitchFamily="2" charset="0"/>
          </a:endParaRPr>
        </a:p>
      </dsp:txBody>
      <dsp:txXfrm>
        <a:off x="5856026" y="1985615"/>
        <a:ext cx="1671502" cy="557238"/>
      </dsp:txXfrm>
    </dsp:sp>
    <dsp:sp modelId="{E7B60C0E-7616-4321-9FA2-E97B6F03F99A}">
      <dsp:nvSpPr>
        <dsp:cNvPr id="0" name=""/>
        <dsp:cNvSpPr/>
      </dsp:nvSpPr>
      <dsp:spPr>
        <a:xfrm rot="5400000">
          <a:off x="6654455" y="2597512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B4348-8335-4FE6-8208-E29215C38600}">
      <dsp:nvSpPr>
        <dsp:cNvPr id="0" name=""/>
        <dsp:cNvSpPr/>
      </dsp:nvSpPr>
      <dsp:spPr>
        <a:xfrm>
          <a:off x="5838690" y="2709480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Optimisation</a:t>
          </a:r>
          <a:endParaRPr lang="en-IN" sz="1800" kern="1200" dirty="0">
            <a:latin typeface="DM Serif Display" pitchFamily="2" charset="0"/>
          </a:endParaRPr>
        </a:p>
      </dsp:txBody>
      <dsp:txXfrm>
        <a:off x="5851183" y="2721973"/>
        <a:ext cx="1681188" cy="401557"/>
      </dsp:txXfrm>
    </dsp:sp>
    <dsp:sp modelId="{A95BA66C-1C8C-42A4-ADEA-5D55F8373866}">
      <dsp:nvSpPr>
        <dsp:cNvPr id="0" name=""/>
        <dsp:cNvSpPr/>
      </dsp:nvSpPr>
      <dsp:spPr>
        <a:xfrm rot="5400000">
          <a:off x="6654455" y="3173346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89BDB-A454-4CB9-98EE-F340050E4B3E}">
      <dsp:nvSpPr>
        <dsp:cNvPr id="0" name=""/>
        <dsp:cNvSpPr/>
      </dsp:nvSpPr>
      <dsp:spPr>
        <a:xfrm>
          <a:off x="5838690" y="3285314"/>
          <a:ext cx="1706174" cy="4265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Comparison</a:t>
          </a:r>
          <a:endParaRPr lang="en-IN" sz="1800" kern="1200" dirty="0">
            <a:latin typeface="DM Serif Display" pitchFamily="2" charset="0"/>
          </a:endParaRPr>
        </a:p>
      </dsp:txBody>
      <dsp:txXfrm>
        <a:off x="5851183" y="3297807"/>
        <a:ext cx="1681188" cy="401557"/>
      </dsp:txXfrm>
    </dsp:sp>
    <dsp:sp modelId="{7E9582D3-9CBB-46B9-BBF1-C180EA11FDD5}">
      <dsp:nvSpPr>
        <dsp:cNvPr id="0" name=""/>
        <dsp:cNvSpPr/>
      </dsp:nvSpPr>
      <dsp:spPr>
        <a:xfrm rot="5400000">
          <a:off x="6654455" y="3749180"/>
          <a:ext cx="74645" cy="74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54225-E112-46AE-BFBD-01FA4F8F1B5B}">
      <dsp:nvSpPr>
        <dsp:cNvPr id="0" name=""/>
        <dsp:cNvSpPr/>
      </dsp:nvSpPr>
      <dsp:spPr>
        <a:xfrm>
          <a:off x="5838690" y="3861148"/>
          <a:ext cx="1706174" cy="5018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M Serif Display" pitchFamily="2" charset="0"/>
            </a:rPr>
            <a:t>Real life example</a:t>
          </a:r>
          <a:endParaRPr lang="en-IN" sz="1800" kern="1200" dirty="0">
            <a:latin typeface="DM Serif Display" pitchFamily="2" charset="0"/>
          </a:endParaRPr>
        </a:p>
      </dsp:txBody>
      <dsp:txXfrm>
        <a:off x="5853388" y="3875846"/>
        <a:ext cx="1676778" cy="4724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008FF-469D-403B-9919-ADBDD97A8DCC}">
      <dsp:nvSpPr>
        <dsp:cNvPr id="0" name=""/>
        <dsp:cNvSpPr/>
      </dsp:nvSpPr>
      <dsp:spPr>
        <a:xfrm rot="5400000">
          <a:off x="-80947" y="82938"/>
          <a:ext cx="539647" cy="377753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 rot="-5400000">
        <a:off x="1" y="190868"/>
        <a:ext cx="377753" cy="161894"/>
      </dsp:txXfrm>
    </dsp:sp>
    <dsp:sp modelId="{1B0CF0E7-820E-457C-BFA2-4F6E1C7C5485}">
      <dsp:nvSpPr>
        <dsp:cNvPr id="0" name=""/>
        <dsp:cNvSpPr/>
      </dsp:nvSpPr>
      <dsp:spPr>
        <a:xfrm rot="5400000">
          <a:off x="2859362" y="-2479618"/>
          <a:ext cx="350955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/>
            </a:rPr>
            <a:t>Market Capitalization &gt; 4000 Cr </a:t>
          </a:r>
          <a:endParaRPr lang="en-IN" sz="1800" kern="1200" dirty="0">
            <a:latin typeface="DM Serif Display" pitchFamily="2" charset="0"/>
          </a:endParaRPr>
        </a:p>
      </dsp:txBody>
      <dsp:txXfrm rot="-5400000">
        <a:off x="377753" y="19123"/>
        <a:ext cx="5297042" cy="316691"/>
      </dsp:txXfrm>
    </dsp:sp>
    <dsp:sp modelId="{7A9A7FC3-6DC0-48CB-8B37-852ED57CEBF1}">
      <dsp:nvSpPr>
        <dsp:cNvPr id="0" name=""/>
        <dsp:cNvSpPr/>
      </dsp:nvSpPr>
      <dsp:spPr>
        <a:xfrm rot="5400000">
          <a:off x="-80947" y="515841"/>
          <a:ext cx="539647" cy="377753"/>
        </a:xfrm>
        <a:prstGeom prst="chevron">
          <a:avLst/>
        </a:prstGeom>
        <a:solidFill>
          <a:schemeClr val="accent3">
            <a:shade val="50000"/>
            <a:hueOff val="201819"/>
            <a:satOff val="-5315"/>
            <a:lumOff val="15093"/>
            <a:alphaOff val="0"/>
          </a:schemeClr>
        </a:solidFill>
        <a:ln w="25400" cap="flat" cmpd="sng" algn="ctr">
          <a:solidFill>
            <a:schemeClr val="accent3">
              <a:shade val="50000"/>
              <a:hueOff val="201819"/>
              <a:satOff val="-5315"/>
              <a:lumOff val="15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 rot="-5400000">
        <a:off x="1" y="623771"/>
        <a:ext cx="377753" cy="161894"/>
      </dsp:txXfrm>
    </dsp:sp>
    <dsp:sp modelId="{63CC47CD-71DD-42BA-932E-422B17A44DD5}">
      <dsp:nvSpPr>
        <dsp:cNvPr id="0" name=""/>
        <dsp:cNvSpPr/>
      </dsp:nvSpPr>
      <dsp:spPr>
        <a:xfrm rot="5400000">
          <a:off x="2859455" y="-2046807"/>
          <a:ext cx="350770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201819"/>
              <a:satOff val="-5315"/>
              <a:lumOff val="15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 pitchFamily="2" charset="0"/>
            </a:rPr>
            <a:t>Free Cash Flow &gt; 250 Cr (last 5 years)</a:t>
          </a:r>
          <a:endParaRPr lang="en-IN" sz="1800" kern="1200" dirty="0">
            <a:latin typeface="DM Serif Display" pitchFamily="2" charset="0"/>
          </a:endParaRPr>
        </a:p>
      </dsp:txBody>
      <dsp:txXfrm rot="-5400000">
        <a:off x="377754" y="452017"/>
        <a:ext cx="5297051" cy="316524"/>
      </dsp:txXfrm>
    </dsp:sp>
    <dsp:sp modelId="{2B957380-22D9-418E-8A2C-125D85123729}">
      <dsp:nvSpPr>
        <dsp:cNvPr id="0" name=""/>
        <dsp:cNvSpPr/>
      </dsp:nvSpPr>
      <dsp:spPr>
        <a:xfrm rot="5400000">
          <a:off x="-80947" y="948745"/>
          <a:ext cx="539647" cy="377753"/>
        </a:xfrm>
        <a:prstGeom prst="chevron">
          <a:avLst/>
        </a:prstGeom>
        <a:solidFill>
          <a:schemeClr val="accent3">
            <a:shade val="50000"/>
            <a:hueOff val="403638"/>
            <a:satOff val="-10629"/>
            <a:lumOff val="30186"/>
            <a:alphaOff val="0"/>
          </a:schemeClr>
        </a:solidFill>
        <a:ln w="25400" cap="flat" cmpd="sng" algn="ctr">
          <a:solidFill>
            <a:schemeClr val="accent3">
              <a:shade val="50000"/>
              <a:hueOff val="403638"/>
              <a:satOff val="-10629"/>
              <a:lumOff val="30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 rot="-5400000">
        <a:off x="1" y="1056675"/>
        <a:ext cx="377753" cy="161894"/>
      </dsp:txXfrm>
    </dsp:sp>
    <dsp:sp modelId="{387462B7-5E2B-4818-BAE2-EC1F52FD6F79}">
      <dsp:nvSpPr>
        <dsp:cNvPr id="0" name=""/>
        <dsp:cNvSpPr/>
      </dsp:nvSpPr>
      <dsp:spPr>
        <a:xfrm rot="5400000">
          <a:off x="2859455" y="-1613903"/>
          <a:ext cx="350770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403638"/>
              <a:satOff val="-10629"/>
              <a:lumOff val="30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 pitchFamily="2" charset="0"/>
            </a:rPr>
            <a:t>ROE &gt;= 15% (last 5 years) </a:t>
          </a:r>
          <a:endParaRPr lang="en-IN" sz="1800" kern="1200" dirty="0">
            <a:latin typeface="DM Serif Display" pitchFamily="2" charset="0"/>
          </a:endParaRPr>
        </a:p>
      </dsp:txBody>
      <dsp:txXfrm rot="-5400000">
        <a:off x="377754" y="884921"/>
        <a:ext cx="5297051" cy="316524"/>
      </dsp:txXfrm>
    </dsp:sp>
    <dsp:sp modelId="{89D6022E-3A64-4DD5-AAE3-FB25C5926404}">
      <dsp:nvSpPr>
        <dsp:cNvPr id="0" name=""/>
        <dsp:cNvSpPr/>
      </dsp:nvSpPr>
      <dsp:spPr>
        <a:xfrm rot="5400000">
          <a:off x="-80947" y="1381648"/>
          <a:ext cx="539647" cy="377753"/>
        </a:xfrm>
        <a:prstGeom prst="chevron">
          <a:avLst/>
        </a:prstGeom>
        <a:solidFill>
          <a:schemeClr val="accent3">
            <a:shade val="50000"/>
            <a:hueOff val="605457"/>
            <a:satOff val="-15944"/>
            <a:lumOff val="45279"/>
            <a:alphaOff val="0"/>
          </a:schemeClr>
        </a:solidFill>
        <a:ln w="25400" cap="flat" cmpd="sng" algn="ctr">
          <a:solidFill>
            <a:schemeClr val="accent3">
              <a:shade val="50000"/>
              <a:hueOff val="605457"/>
              <a:satOff val="-15944"/>
              <a:lumOff val="45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-5400000">
        <a:off x="1" y="1489578"/>
        <a:ext cx="377753" cy="161894"/>
      </dsp:txXfrm>
    </dsp:sp>
    <dsp:sp modelId="{929F2EAA-086A-4EFA-81D1-DFCFF5A0B047}">
      <dsp:nvSpPr>
        <dsp:cNvPr id="0" name=""/>
        <dsp:cNvSpPr/>
      </dsp:nvSpPr>
      <dsp:spPr>
        <a:xfrm rot="5400000">
          <a:off x="2859455" y="-1168597"/>
          <a:ext cx="350770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605457"/>
              <a:satOff val="-15944"/>
              <a:lumOff val="45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 pitchFamily="2" charset="0"/>
            </a:rPr>
            <a:t>ROCE &gt;= 15% (last 5 years)</a:t>
          </a:r>
          <a:endParaRPr lang="en-IN" sz="1800" kern="1200" dirty="0">
            <a:latin typeface="DM Serif Display" pitchFamily="2" charset="0"/>
          </a:endParaRPr>
        </a:p>
      </dsp:txBody>
      <dsp:txXfrm rot="-5400000">
        <a:off x="377754" y="1330227"/>
        <a:ext cx="5297051" cy="316524"/>
      </dsp:txXfrm>
    </dsp:sp>
    <dsp:sp modelId="{C5DE3897-0A42-426D-A2EE-DDA61EE6E930}">
      <dsp:nvSpPr>
        <dsp:cNvPr id="0" name=""/>
        <dsp:cNvSpPr/>
      </dsp:nvSpPr>
      <dsp:spPr>
        <a:xfrm rot="5400000">
          <a:off x="-80947" y="1814552"/>
          <a:ext cx="539647" cy="377753"/>
        </a:xfrm>
        <a:prstGeom prst="chevron">
          <a:avLst/>
        </a:prstGeom>
        <a:solidFill>
          <a:schemeClr val="accent3">
            <a:shade val="50000"/>
            <a:hueOff val="403638"/>
            <a:satOff val="-10629"/>
            <a:lumOff val="30186"/>
            <a:alphaOff val="0"/>
          </a:schemeClr>
        </a:solidFill>
        <a:ln w="25400" cap="flat" cmpd="sng" algn="ctr">
          <a:solidFill>
            <a:schemeClr val="accent3">
              <a:shade val="50000"/>
              <a:hueOff val="403638"/>
              <a:satOff val="-10629"/>
              <a:lumOff val="30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-5400000">
        <a:off x="1" y="1922482"/>
        <a:ext cx="377753" cy="161894"/>
      </dsp:txXfrm>
    </dsp:sp>
    <dsp:sp modelId="{5CB48BC9-DC9E-458B-883D-CEEBB7EBA1AC}">
      <dsp:nvSpPr>
        <dsp:cNvPr id="0" name=""/>
        <dsp:cNvSpPr/>
      </dsp:nvSpPr>
      <dsp:spPr>
        <a:xfrm rot="5400000">
          <a:off x="2859455" y="-748097"/>
          <a:ext cx="350770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403638"/>
              <a:satOff val="-10629"/>
              <a:lumOff val="30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 pitchFamily="2" charset="0"/>
            </a:rPr>
            <a:t>Low Debt / Equity &lt;= 0.5 </a:t>
          </a:r>
          <a:endParaRPr lang="en-IN" sz="1800" kern="1200" dirty="0">
            <a:latin typeface="DM Serif Display" pitchFamily="2" charset="0"/>
          </a:endParaRPr>
        </a:p>
      </dsp:txBody>
      <dsp:txXfrm rot="-5400000">
        <a:off x="377754" y="1750727"/>
        <a:ext cx="5297051" cy="316524"/>
      </dsp:txXfrm>
    </dsp:sp>
    <dsp:sp modelId="{49CF3DFF-B0B5-4F76-8F4F-A49FEC020F27}">
      <dsp:nvSpPr>
        <dsp:cNvPr id="0" name=""/>
        <dsp:cNvSpPr/>
      </dsp:nvSpPr>
      <dsp:spPr>
        <a:xfrm rot="5400000">
          <a:off x="-80947" y="2247455"/>
          <a:ext cx="539647" cy="377753"/>
        </a:xfrm>
        <a:prstGeom prst="chevron">
          <a:avLst/>
        </a:prstGeom>
        <a:solidFill>
          <a:schemeClr val="accent3">
            <a:shade val="50000"/>
            <a:hueOff val="201819"/>
            <a:satOff val="-5315"/>
            <a:lumOff val="15093"/>
            <a:alphaOff val="0"/>
          </a:schemeClr>
        </a:solidFill>
        <a:ln w="25400" cap="flat" cmpd="sng" algn="ctr">
          <a:solidFill>
            <a:schemeClr val="accent3">
              <a:shade val="50000"/>
              <a:hueOff val="201819"/>
              <a:satOff val="-5315"/>
              <a:lumOff val="15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-5400000">
        <a:off x="1" y="2355385"/>
        <a:ext cx="377753" cy="161894"/>
      </dsp:txXfrm>
    </dsp:sp>
    <dsp:sp modelId="{7AFA0A44-87C3-488E-A7F0-5F94EC7A6158}">
      <dsp:nvSpPr>
        <dsp:cNvPr id="0" name=""/>
        <dsp:cNvSpPr/>
      </dsp:nvSpPr>
      <dsp:spPr>
        <a:xfrm rot="5400000">
          <a:off x="2859455" y="-315193"/>
          <a:ext cx="350770" cy="53141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201819"/>
              <a:satOff val="-5315"/>
              <a:lumOff val="15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DM Serif Display" pitchFamily="2" charset="0"/>
            </a:rPr>
            <a:t>MOAT</a:t>
          </a:r>
          <a:r>
            <a:rPr lang="en-US" sz="1800" kern="1200" dirty="0"/>
            <a:t> </a:t>
          </a:r>
          <a:endParaRPr lang="en-IN" sz="1800" kern="1200" dirty="0"/>
        </a:p>
      </dsp:txBody>
      <dsp:txXfrm rot="-5400000">
        <a:off x="377754" y="2183631"/>
        <a:ext cx="5297051" cy="316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25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0d19682fbd_0_27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0d19682fbd_0_27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d19682fb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d19682fbd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515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00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d799aaf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d799aaf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41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8d799aaf8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8d799aaf8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51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d19682fb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d19682fbd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39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60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23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d799aaf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d799aaf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08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18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8d799aaf8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8d799aaf8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05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>
            <a:off x="-432767" y="3247192"/>
            <a:ext cx="2628475" cy="1951825"/>
            <a:chOff x="5437625" y="1526625"/>
            <a:chExt cx="2628475" cy="1951825"/>
          </a:xfrm>
        </p:grpSpPr>
        <p:sp>
          <p:nvSpPr>
            <p:cNvPr id="10" name="Google Shape;10;p2"/>
            <p:cNvSpPr/>
            <p:nvPr/>
          </p:nvSpPr>
          <p:spPr>
            <a:xfrm>
              <a:off x="5437625" y="15266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049450" y="1527160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" name="Google Shape;12;p2"/>
          <p:cNvGrpSpPr/>
          <p:nvPr/>
        </p:nvGrpSpPr>
        <p:grpSpPr>
          <a:xfrm rot="10800000" flipH="1">
            <a:off x="2906496" y="2616926"/>
            <a:ext cx="3477211" cy="2582069"/>
            <a:chOff x="5437625" y="1526625"/>
            <a:chExt cx="2628475" cy="1951825"/>
          </a:xfrm>
        </p:grpSpPr>
        <p:sp>
          <p:nvSpPr>
            <p:cNvPr id="13" name="Google Shape;13;p2"/>
            <p:cNvSpPr/>
            <p:nvPr/>
          </p:nvSpPr>
          <p:spPr>
            <a:xfrm>
              <a:off x="5437625" y="15266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49450" y="1527160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361155" y="-21204"/>
            <a:ext cx="4298871" cy="3192210"/>
            <a:chOff x="4751825" y="1602825"/>
            <a:chExt cx="2628475" cy="1951825"/>
          </a:xfrm>
        </p:grpSpPr>
        <p:sp>
          <p:nvSpPr>
            <p:cNvPr id="16" name="Google Shape;16;p2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54237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-106051" y="1166575"/>
            <a:ext cx="5693400" cy="279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" name="Google Shape;19;p2"/>
          <p:cNvGrpSpPr/>
          <p:nvPr/>
        </p:nvGrpSpPr>
        <p:grpSpPr>
          <a:xfrm flipH="1">
            <a:off x="-659362" y="-21192"/>
            <a:ext cx="2430025" cy="1804462"/>
            <a:chOff x="4751825" y="1602825"/>
            <a:chExt cx="2628475" cy="1951825"/>
          </a:xfrm>
        </p:grpSpPr>
        <p:sp>
          <p:nvSpPr>
            <p:cNvPr id="20" name="Google Shape;20;p2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28300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13100" y="1387850"/>
            <a:ext cx="4528800" cy="19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13100" y="33159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Hind Madurai"/>
                <a:ea typeface="Hind Madurai"/>
                <a:cs typeface="Hind Madurai"/>
                <a:sym typeface="Hind Madura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TITLE_ONLY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84" name="Google Shape;384;p30"/>
          <p:cNvGrpSpPr/>
          <p:nvPr/>
        </p:nvGrpSpPr>
        <p:grpSpPr>
          <a:xfrm>
            <a:off x="-1590360" y="-173392"/>
            <a:ext cx="3164443" cy="1598916"/>
            <a:chOff x="3152183" y="-149500"/>
            <a:chExt cx="3413271" cy="1724642"/>
          </a:xfrm>
        </p:grpSpPr>
        <p:sp>
          <p:nvSpPr>
            <p:cNvPr id="385" name="Google Shape;385;p30"/>
            <p:cNvSpPr/>
            <p:nvPr/>
          </p:nvSpPr>
          <p:spPr>
            <a:xfrm rot="5400000">
              <a:off x="4005484" y="-984827"/>
              <a:ext cx="1706667" cy="3413271"/>
            </a:xfrm>
            <a:custGeom>
              <a:avLst/>
              <a:gdLst/>
              <a:ahLst/>
              <a:cxnLst/>
              <a:rect l="l" t="t" r="r" b="b"/>
              <a:pathLst>
                <a:path w="53673" h="107344" extrusionOk="0">
                  <a:moveTo>
                    <a:pt x="0" y="0"/>
                  </a:moveTo>
                  <a:lnTo>
                    <a:pt x="0" y="107344"/>
                  </a:lnTo>
                  <a:lnTo>
                    <a:pt x="53672" y="53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6" name="Google Shape;386;p30"/>
            <p:cNvSpPr/>
            <p:nvPr/>
          </p:nvSpPr>
          <p:spPr>
            <a:xfrm rot="5400000">
              <a:off x="4367571" y="-641538"/>
              <a:ext cx="982493" cy="1966570"/>
            </a:xfrm>
            <a:custGeom>
              <a:avLst/>
              <a:gdLst/>
              <a:ahLst/>
              <a:cxnLst/>
              <a:rect l="l" t="t" r="r" b="b"/>
              <a:pathLst>
                <a:path w="25671" h="51380" extrusionOk="0">
                  <a:moveTo>
                    <a:pt x="0" y="1"/>
                  </a:moveTo>
                  <a:lnTo>
                    <a:pt x="0" y="51379"/>
                  </a:lnTo>
                  <a:lnTo>
                    <a:pt x="25671" y="256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87" name="Google Shape;387;p30"/>
          <p:cNvSpPr/>
          <p:nvPr/>
        </p:nvSpPr>
        <p:spPr>
          <a:xfrm rot="10800000">
            <a:off x="-1159841" y="4196997"/>
            <a:ext cx="2303413" cy="1151629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8" name="Google Shape;388;p30"/>
          <p:cNvSpPr/>
          <p:nvPr/>
        </p:nvSpPr>
        <p:spPr>
          <a:xfrm rot="5400000">
            <a:off x="8734438" y="-629566"/>
            <a:ext cx="910871" cy="1823219"/>
          </a:xfrm>
          <a:custGeom>
            <a:avLst/>
            <a:gdLst/>
            <a:ahLst/>
            <a:cxnLst/>
            <a:rect l="l" t="t" r="r" b="b"/>
            <a:pathLst>
              <a:path w="25671" h="51380" extrusionOk="0">
                <a:moveTo>
                  <a:pt x="0" y="1"/>
                </a:moveTo>
                <a:lnTo>
                  <a:pt x="0" y="51379"/>
                </a:lnTo>
                <a:lnTo>
                  <a:pt x="25671" y="25690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4"/>
          <p:cNvGrpSpPr/>
          <p:nvPr/>
        </p:nvGrpSpPr>
        <p:grpSpPr>
          <a:xfrm>
            <a:off x="6635081" y="-239744"/>
            <a:ext cx="2528355" cy="2037685"/>
            <a:chOff x="4796185" y="1436474"/>
            <a:chExt cx="2628501" cy="2118176"/>
          </a:xfrm>
        </p:grpSpPr>
        <p:sp>
          <p:nvSpPr>
            <p:cNvPr id="416" name="Google Shape;416;p34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8" name="Google Shape;418;p34"/>
          <p:cNvGrpSpPr/>
          <p:nvPr/>
        </p:nvGrpSpPr>
        <p:grpSpPr>
          <a:xfrm rot="10800000" flipH="1">
            <a:off x="5384077" y="2390257"/>
            <a:ext cx="3807647" cy="3069025"/>
            <a:chOff x="4796185" y="1436474"/>
            <a:chExt cx="2628501" cy="2118176"/>
          </a:xfrm>
        </p:grpSpPr>
        <p:sp>
          <p:nvSpPr>
            <p:cNvPr id="419" name="Google Shape;419;p34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1" name="Google Shape;421;p34"/>
          <p:cNvGrpSpPr/>
          <p:nvPr/>
        </p:nvGrpSpPr>
        <p:grpSpPr>
          <a:xfrm flipH="1">
            <a:off x="-72308" y="-294894"/>
            <a:ext cx="3807647" cy="3069025"/>
            <a:chOff x="4796185" y="1436474"/>
            <a:chExt cx="2628501" cy="2118176"/>
          </a:xfrm>
        </p:grpSpPr>
        <p:sp>
          <p:nvSpPr>
            <p:cNvPr id="422" name="Google Shape;422;p34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/>
          <p:nvPr/>
        </p:nvSpPr>
        <p:spPr>
          <a:xfrm rot="10800000">
            <a:off x="8074139" y="4132292"/>
            <a:ext cx="2150713" cy="1075373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26" name="Google Shape;426;p35"/>
          <p:cNvGrpSpPr/>
          <p:nvPr/>
        </p:nvGrpSpPr>
        <p:grpSpPr>
          <a:xfrm>
            <a:off x="6900372" y="-21262"/>
            <a:ext cx="2285459" cy="1696917"/>
            <a:chOff x="4751825" y="1602825"/>
            <a:chExt cx="2628475" cy="1951825"/>
          </a:xfrm>
        </p:grpSpPr>
        <p:sp>
          <p:nvSpPr>
            <p:cNvPr id="427" name="Google Shape;427;p35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6354237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29" name="Google Shape;429;p35"/>
          <p:cNvSpPr/>
          <p:nvPr/>
        </p:nvSpPr>
        <p:spPr>
          <a:xfrm flipH="1">
            <a:off x="-875837" y="-171249"/>
            <a:ext cx="1745465" cy="872693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0" name="Google Shape;430;p35"/>
          <p:cNvSpPr/>
          <p:nvPr/>
        </p:nvSpPr>
        <p:spPr>
          <a:xfrm rot="10800000">
            <a:off x="-17858" y="3487247"/>
            <a:ext cx="2285459" cy="1696917"/>
          </a:xfrm>
          <a:custGeom>
            <a:avLst/>
            <a:gdLst/>
            <a:ahLst/>
            <a:cxnLst/>
            <a:rect l="l" t="t" r="r" b="b"/>
            <a:pathLst>
              <a:path w="105139" h="78073" extrusionOk="0">
                <a:moveTo>
                  <a:pt x="1" y="0"/>
                </a:moveTo>
                <a:lnTo>
                  <a:pt x="78056" y="78073"/>
                </a:lnTo>
                <a:lnTo>
                  <a:pt x="105138" y="50990"/>
                </a:lnTo>
                <a:lnTo>
                  <a:pt x="105138" y="1217"/>
                </a:lnTo>
                <a:lnTo>
                  <a:pt x="78056" y="28282"/>
                </a:lnTo>
                <a:lnTo>
                  <a:pt x="497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6"/>
          <p:cNvGrpSpPr/>
          <p:nvPr/>
        </p:nvGrpSpPr>
        <p:grpSpPr>
          <a:xfrm rot="10800000">
            <a:off x="-432767" y="3247192"/>
            <a:ext cx="2628475" cy="1951825"/>
            <a:chOff x="5437625" y="1526625"/>
            <a:chExt cx="2628475" cy="1951825"/>
          </a:xfrm>
        </p:grpSpPr>
        <p:sp>
          <p:nvSpPr>
            <p:cNvPr id="433" name="Google Shape;433;p36"/>
            <p:cNvSpPr/>
            <p:nvPr/>
          </p:nvSpPr>
          <p:spPr>
            <a:xfrm>
              <a:off x="5437625" y="15266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049450" y="1527160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5" name="Google Shape;435;p36"/>
          <p:cNvGrpSpPr/>
          <p:nvPr/>
        </p:nvGrpSpPr>
        <p:grpSpPr>
          <a:xfrm rot="10800000" flipH="1">
            <a:off x="7242996" y="2616926"/>
            <a:ext cx="3477211" cy="2582069"/>
            <a:chOff x="5437625" y="1526625"/>
            <a:chExt cx="2628475" cy="1951825"/>
          </a:xfrm>
        </p:grpSpPr>
        <p:sp>
          <p:nvSpPr>
            <p:cNvPr id="436" name="Google Shape;436;p36"/>
            <p:cNvSpPr/>
            <p:nvPr/>
          </p:nvSpPr>
          <p:spPr>
            <a:xfrm>
              <a:off x="5437625" y="15266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7049450" y="1527160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38" name="Google Shape;438;p36"/>
          <p:cNvGrpSpPr/>
          <p:nvPr/>
        </p:nvGrpSpPr>
        <p:grpSpPr>
          <a:xfrm>
            <a:off x="5141930" y="-21204"/>
            <a:ext cx="4298871" cy="3192210"/>
            <a:chOff x="4751825" y="1602825"/>
            <a:chExt cx="2628475" cy="1951825"/>
          </a:xfrm>
        </p:grpSpPr>
        <p:sp>
          <p:nvSpPr>
            <p:cNvPr id="439" name="Google Shape;439;p36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6354237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41" name="Google Shape;441;p36"/>
          <p:cNvGrpSpPr/>
          <p:nvPr/>
        </p:nvGrpSpPr>
        <p:grpSpPr>
          <a:xfrm flipH="1">
            <a:off x="-659362" y="-21192"/>
            <a:ext cx="2430025" cy="1804462"/>
            <a:chOff x="4751825" y="1602825"/>
            <a:chExt cx="2628475" cy="1951825"/>
          </a:xfrm>
        </p:grpSpPr>
        <p:sp>
          <p:nvSpPr>
            <p:cNvPr id="442" name="Google Shape;442;p36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328300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187958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ind Madurai"/>
              <a:buAutoNum type="arabicPeriod"/>
              <a:defRPr sz="1200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10800000">
            <a:off x="8074139" y="4132292"/>
            <a:ext cx="2150713" cy="1075373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" name="Google Shape;41;p4"/>
          <p:cNvGrpSpPr/>
          <p:nvPr/>
        </p:nvGrpSpPr>
        <p:grpSpPr>
          <a:xfrm>
            <a:off x="7490525" y="-21262"/>
            <a:ext cx="2285459" cy="1696917"/>
            <a:chOff x="4751825" y="1602825"/>
            <a:chExt cx="2628475" cy="1951825"/>
          </a:xfrm>
        </p:grpSpPr>
        <p:sp>
          <p:nvSpPr>
            <p:cNvPr id="42" name="Google Shape;42;p4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354237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4" name="Google Shape;44;p4"/>
          <p:cNvGrpSpPr/>
          <p:nvPr/>
        </p:nvGrpSpPr>
        <p:grpSpPr>
          <a:xfrm flipH="1">
            <a:off x="-3340605" y="-21204"/>
            <a:ext cx="4298871" cy="3192210"/>
            <a:chOff x="4751825" y="1602825"/>
            <a:chExt cx="2628475" cy="1951825"/>
          </a:xfrm>
        </p:grpSpPr>
        <p:sp>
          <p:nvSpPr>
            <p:cNvPr id="45" name="Google Shape;45;p4"/>
            <p:cNvSpPr/>
            <p:nvPr/>
          </p:nvSpPr>
          <p:spPr>
            <a:xfrm>
              <a:off x="475182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354237" y="1609425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>
            <a:off x="-2518944" y="2616926"/>
            <a:ext cx="3477211" cy="2582069"/>
            <a:chOff x="5437625" y="1526625"/>
            <a:chExt cx="2628475" cy="1951825"/>
          </a:xfrm>
        </p:grpSpPr>
        <p:sp>
          <p:nvSpPr>
            <p:cNvPr id="48" name="Google Shape;48;p4"/>
            <p:cNvSpPr/>
            <p:nvPr/>
          </p:nvSpPr>
          <p:spPr>
            <a:xfrm>
              <a:off x="5437625" y="15266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049450" y="1527160"/>
              <a:ext cx="680175" cy="340125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/>
          <p:nvPr/>
        </p:nvSpPr>
        <p:spPr>
          <a:xfrm rot="5400000" flipH="1">
            <a:off x="-1791299" y="2380408"/>
            <a:ext cx="1891302" cy="3782535"/>
          </a:xfrm>
          <a:custGeom>
            <a:avLst/>
            <a:gdLst/>
            <a:ahLst/>
            <a:cxnLst/>
            <a:rect l="l" t="t" r="r" b="b"/>
            <a:pathLst>
              <a:path w="53673" h="107344" extrusionOk="0">
                <a:moveTo>
                  <a:pt x="0" y="0"/>
                </a:moveTo>
                <a:lnTo>
                  <a:pt x="0" y="107344"/>
                </a:lnTo>
                <a:lnTo>
                  <a:pt x="53672" y="5367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2" name="Google Shape;62;p6"/>
          <p:cNvSpPr/>
          <p:nvPr/>
        </p:nvSpPr>
        <p:spPr>
          <a:xfrm rot="5400000" flipH="1">
            <a:off x="-1791957" y="2838696"/>
            <a:ext cx="1643650" cy="3289861"/>
          </a:xfrm>
          <a:custGeom>
            <a:avLst/>
            <a:gdLst/>
            <a:ahLst/>
            <a:cxnLst/>
            <a:rect l="l" t="t" r="r" b="b"/>
            <a:pathLst>
              <a:path w="25671" h="51380" extrusionOk="0">
                <a:moveTo>
                  <a:pt x="0" y="1"/>
                </a:moveTo>
                <a:lnTo>
                  <a:pt x="0" y="51379"/>
                </a:lnTo>
                <a:lnTo>
                  <a:pt x="25671" y="2569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3" name="Google Shape;63;p6"/>
          <p:cNvGrpSpPr/>
          <p:nvPr/>
        </p:nvGrpSpPr>
        <p:grpSpPr>
          <a:xfrm flipH="1">
            <a:off x="-2292104" y="-261206"/>
            <a:ext cx="3456707" cy="2785190"/>
            <a:chOff x="4796185" y="1436474"/>
            <a:chExt cx="2628475" cy="2118176"/>
          </a:xfrm>
        </p:grpSpPr>
        <p:sp>
          <p:nvSpPr>
            <p:cNvPr id="64" name="Google Shape;64;p6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5054603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8048954" y="-90440"/>
            <a:ext cx="2213703" cy="1643632"/>
          </a:xfrm>
          <a:custGeom>
            <a:avLst/>
            <a:gdLst/>
            <a:ahLst/>
            <a:cxnLst/>
            <a:rect l="l" t="t" r="r" b="b"/>
            <a:pathLst>
              <a:path w="105139" h="78073" extrusionOk="0">
                <a:moveTo>
                  <a:pt x="1" y="0"/>
                </a:moveTo>
                <a:lnTo>
                  <a:pt x="78056" y="78073"/>
                </a:lnTo>
                <a:lnTo>
                  <a:pt x="105138" y="50990"/>
                </a:lnTo>
                <a:lnTo>
                  <a:pt x="105138" y="1217"/>
                </a:lnTo>
                <a:lnTo>
                  <a:pt x="78056" y="28282"/>
                </a:lnTo>
                <a:lnTo>
                  <a:pt x="497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7" name="Google Shape;67;p6"/>
          <p:cNvGrpSpPr/>
          <p:nvPr/>
        </p:nvGrpSpPr>
        <p:grpSpPr>
          <a:xfrm rot="10800000" flipH="1">
            <a:off x="8054336" y="2715804"/>
            <a:ext cx="3456741" cy="2785190"/>
            <a:chOff x="4796185" y="1436474"/>
            <a:chExt cx="2628501" cy="2118176"/>
          </a:xfrm>
        </p:grpSpPr>
        <p:sp>
          <p:nvSpPr>
            <p:cNvPr id="68" name="Google Shape;68;p6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9"/>
          <p:cNvGrpSpPr/>
          <p:nvPr/>
        </p:nvGrpSpPr>
        <p:grpSpPr>
          <a:xfrm rot="10800000">
            <a:off x="2843636" y="2715804"/>
            <a:ext cx="3456741" cy="2785190"/>
            <a:chOff x="4796185" y="1436474"/>
            <a:chExt cx="2628501" cy="2118176"/>
          </a:xfrm>
        </p:grpSpPr>
        <p:sp>
          <p:nvSpPr>
            <p:cNvPr id="96" name="Google Shape;96;p9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98" name="Google Shape;98;p9"/>
          <p:cNvGrpSpPr/>
          <p:nvPr/>
        </p:nvGrpSpPr>
        <p:grpSpPr>
          <a:xfrm flipH="1">
            <a:off x="3036384" y="-240008"/>
            <a:ext cx="2783845" cy="2242937"/>
            <a:chOff x="4796185" y="1436474"/>
            <a:chExt cx="2628501" cy="2118176"/>
          </a:xfrm>
        </p:grpSpPr>
        <p:sp>
          <p:nvSpPr>
            <p:cNvPr id="99" name="Google Shape;99;p9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" name="Google Shape;101;p9"/>
          <p:cNvGrpSpPr/>
          <p:nvPr/>
        </p:nvGrpSpPr>
        <p:grpSpPr>
          <a:xfrm>
            <a:off x="6615162" y="-239996"/>
            <a:ext cx="3456741" cy="2785190"/>
            <a:chOff x="4796185" y="1436474"/>
            <a:chExt cx="2628501" cy="2118176"/>
          </a:xfrm>
        </p:grpSpPr>
        <p:sp>
          <p:nvSpPr>
            <p:cNvPr id="102" name="Google Shape;102;p9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" name="Google Shape;104;p9"/>
          <p:cNvSpPr/>
          <p:nvPr/>
        </p:nvSpPr>
        <p:spPr>
          <a:xfrm>
            <a:off x="3450600" y="1044550"/>
            <a:ext cx="5693400" cy="3053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9"/>
          <p:cNvSpPr/>
          <p:nvPr/>
        </p:nvSpPr>
        <p:spPr>
          <a:xfrm rot="10800000">
            <a:off x="7330949" y="2800243"/>
            <a:ext cx="4686747" cy="2343257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9"/>
          <p:cNvSpPr/>
          <p:nvPr/>
        </p:nvSpPr>
        <p:spPr>
          <a:xfrm rot="10800000">
            <a:off x="7330949" y="3432468"/>
            <a:ext cx="4686747" cy="2343257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4075500" y="1326175"/>
            <a:ext cx="435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4075500" y="2135525"/>
            <a:ext cx="4355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7"/>
          <p:cNvGrpSpPr/>
          <p:nvPr/>
        </p:nvGrpSpPr>
        <p:grpSpPr>
          <a:xfrm>
            <a:off x="3243562" y="-239996"/>
            <a:ext cx="3456741" cy="2785190"/>
            <a:chOff x="4796185" y="1436474"/>
            <a:chExt cx="2628501" cy="2118176"/>
          </a:xfrm>
        </p:grpSpPr>
        <p:sp>
          <p:nvSpPr>
            <p:cNvPr id="214" name="Google Shape;214;p17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16" name="Google Shape;216;p17"/>
          <p:cNvGrpSpPr/>
          <p:nvPr/>
        </p:nvGrpSpPr>
        <p:grpSpPr>
          <a:xfrm>
            <a:off x="-1590366" y="-173392"/>
            <a:ext cx="3164443" cy="1598916"/>
            <a:chOff x="3152183" y="-149500"/>
            <a:chExt cx="3413271" cy="1724642"/>
          </a:xfrm>
        </p:grpSpPr>
        <p:sp>
          <p:nvSpPr>
            <p:cNvPr id="217" name="Google Shape;217;p17"/>
            <p:cNvSpPr/>
            <p:nvPr/>
          </p:nvSpPr>
          <p:spPr>
            <a:xfrm rot="5400000">
              <a:off x="4005484" y="-984827"/>
              <a:ext cx="1706667" cy="3413271"/>
            </a:xfrm>
            <a:custGeom>
              <a:avLst/>
              <a:gdLst/>
              <a:ahLst/>
              <a:cxnLst/>
              <a:rect l="l" t="t" r="r" b="b"/>
              <a:pathLst>
                <a:path w="53673" h="107344" extrusionOk="0">
                  <a:moveTo>
                    <a:pt x="0" y="0"/>
                  </a:moveTo>
                  <a:lnTo>
                    <a:pt x="0" y="107344"/>
                  </a:lnTo>
                  <a:lnTo>
                    <a:pt x="53672" y="53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218;p17"/>
            <p:cNvSpPr/>
            <p:nvPr/>
          </p:nvSpPr>
          <p:spPr>
            <a:xfrm rot="5400000">
              <a:off x="4367571" y="-641538"/>
              <a:ext cx="982493" cy="1966570"/>
            </a:xfrm>
            <a:custGeom>
              <a:avLst/>
              <a:gdLst/>
              <a:ahLst/>
              <a:cxnLst/>
              <a:rect l="l" t="t" r="r" b="b"/>
              <a:pathLst>
                <a:path w="25671" h="51380" extrusionOk="0">
                  <a:moveTo>
                    <a:pt x="0" y="1"/>
                  </a:moveTo>
                  <a:lnTo>
                    <a:pt x="0" y="51379"/>
                  </a:lnTo>
                  <a:lnTo>
                    <a:pt x="25671" y="256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19" name="Google Shape;219;p17"/>
          <p:cNvSpPr/>
          <p:nvPr/>
        </p:nvSpPr>
        <p:spPr>
          <a:xfrm>
            <a:off x="0" y="1044550"/>
            <a:ext cx="5693400" cy="3053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0" name="Google Shape;220;p17"/>
          <p:cNvSpPr/>
          <p:nvPr/>
        </p:nvSpPr>
        <p:spPr>
          <a:xfrm rot="-5400000">
            <a:off x="-916500" y="2838696"/>
            <a:ext cx="1643650" cy="3289861"/>
          </a:xfrm>
          <a:custGeom>
            <a:avLst/>
            <a:gdLst/>
            <a:ahLst/>
            <a:cxnLst/>
            <a:rect l="l" t="t" r="r" b="b"/>
            <a:pathLst>
              <a:path w="25671" h="51380" extrusionOk="0">
                <a:moveTo>
                  <a:pt x="0" y="1"/>
                </a:moveTo>
                <a:lnTo>
                  <a:pt x="0" y="51379"/>
                </a:lnTo>
                <a:lnTo>
                  <a:pt x="25671" y="2569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624900" y="1486059"/>
            <a:ext cx="4355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1"/>
          </p:nvPr>
        </p:nvSpPr>
        <p:spPr>
          <a:xfrm>
            <a:off x="624900" y="2280613"/>
            <a:ext cx="4355400" cy="14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/>
          <p:nvPr/>
        </p:nvSpPr>
        <p:spPr>
          <a:xfrm rot="5400000">
            <a:off x="8244216" y="2351865"/>
            <a:ext cx="1891302" cy="3782535"/>
          </a:xfrm>
          <a:custGeom>
            <a:avLst/>
            <a:gdLst/>
            <a:ahLst/>
            <a:cxnLst/>
            <a:rect l="l" t="t" r="r" b="b"/>
            <a:pathLst>
              <a:path w="53673" h="107344" extrusionOk="0">
                <a:moveTo>
                  <a:pt x="0" y="0"/>
                </a:moveTo>
                <a:lnTo>
                  <a:pt x="0" y="107344"/>
                </a:lnTo>
                <a:lnTo>
                  <a:pt x="53672" y="536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5" name="Google Shape;225;p18"/>
          <p:cNvGrpSpPr/>
          <p:nvPr/>
        </p:nvGrpSpPr>
        <p:grpSpPr>
          <a:xfrm flipH="1">
            <a:off x="2481562" y="-239996"/>
            <a:ext cx="3456741" cy="2785190"/>
            <a:chOff x="4796185" y="1436474"/>
            <a:chExt cx="2628501" cy="2118176"/>
          </a:xfrm>
        </p:grpSpPr>
        <p:sp>
          <p:nvSpPr>
            <p:cNvPr id="226" name="Google Shape;226;p18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7607657" y="-173392"/>
            <a:ext cx="3164443" cy="1598916"/>
            <a:chOff x="3152183" y="-149500"/>
            <a:chExt cx="3413271" cy="1724642"/>
          </a:xfrm>
        </p:grpSpPr>
        <p:sp>
          <p:nvSpPr>
            <p:cNvPr id="229" name="Google Shape;229;p18"/>
            <p:cNvSpPr/>
            <p:nvPr/>
          </p:nvSpPr>
          <p:spPr>
            <a:xfrm rot="5400000">
              <a:off x="4005484" y="-984827"/>
              <a:ext cx="1706667" cy="3413271"/>
            </a:xfrm>
            <a:custGeom>
              <a:avLst/>
              <a:gdLst/>
              <a:ahLst/>
              <a:cxnLst/>
              <a:rect l="l" t="t" r="r" b="b"/>
              <a:pathLst>
                <a:path w="53673" h="107344" extrusionOk="0">
                  <a:moveTo>
                    <a:pt x="0" y="0"/>
                  </a:moveTo>
                  <a:lnTo>
                    <a:pt x="0" y="107344"/>
                  </a:lnTo>
                  <a:lnTo>
                    <a:pt x="53672" y="53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18"/>
            <p:cNvSpPr/>
            <p:nvPr/>
          </p:nvSpPr>
          <p:spPr>
            <a:xfrm rot="5400000">
              <a:off x="4367571" y="-641538"/>
              <a:ext cx="982493" cy="1966570"/>
            </a:xfrm>
            <a:custGeom>
              <a:avLst/>
              <a:gdLst/>
              <a:ahLst/>
              <a:cxnLst/>
              <a:rect l="l" t="t" r="r" b="b"/>
              <a:pathLst>
                <a:path w="25671" h="51380" extrusionOk="0">
                  <a:moveTo>
                    <a:pt x="0" y="1"/>
                  </a:moveTo>
                  <a:lnTo>
                    <a:pt x="0" y="51379"/>
                  </a:lnTo>
                  <a:lnTo>
                    <a:pt x="25671" y="256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31" name="Google Shape;231;p18"/>
          <p:cNvSpPr/>
          <p:nvPr/>
        </p:nvSpPr>
        <p:spPr>
          <a:xfrm>
            <a:off x="3489492" y="1044550"/>
            <a:ext cx="5693400" cy="3053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2" name="Google Shape;232;p18"/>
          <p:cNvSpPr/>
          <p:nvPr/>
        </p:nvSpPr>
        <p:spPr>
          <a:xfrm rot="-5400000">
            <a:off x="2894951" y="2838696"/>
            <a:ext cx="1643650" cy="3289861"/>
          </a:xfrm>
          <a:custGeom>
            <a:avLst/>
            <a:gdLst/>
            <a:ahLst/>
            <a:cxnLst/>
            <a:rect l="l" t="t" r="r" b="b"/>
            <a:pathLst>
              <a:path w="25671" h="51380" extrusionOk="0">
                <a:moveTo>
                  <a:pt x="0" y="1"/>
                </a:moveTo>
                <a:lnTo>
                  <a:pt x="0" y="51379"/>
                </a:lnTo>
                <a:lnTo>
                  <a:pt x="25671" y="2569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4075500" y="1486046"/>
            <a:ext cx="4355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4075500" y="2280625"/>
            <a:ext cx="4355400" cy="14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720000" y="1222325"/>
            <a:ext cx="3729600" cy="3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2"/>
          </p:nvPr>
        </p:nvSpPr>
        <p:spPr>
          <a:xfrm>
            <a:off x="4694500" y="1222325"/>
            <a:ext cx="3729600" cy="33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0"/>
          <p:cNvSpPr/>
          <p:nvPr/>
        </p:nvSpPr>
        <p:spPr>
          <a:xfrm rot="10800000">
            <a:off x="-2874837" y="2390258"/>
            <a:ext cx="3807609" cy="2827999"/>
          </a:xfrm>
          <a:custGeom>
            <a:avLst/>
            <a:gdLst/>
            <a:ahLst/>
            <a:cxnLst/>
            <a:rect l="l" t="t" r="r" b="b"/>
            <a:pathLst>
              <a:path w="105139" h="78073" extrusionOk="0">
                <a:moveTo>
                  <a:pt x="1" y="0"/>
                </a:moveTo>
                <a:lnTo>
                  <a:pt x="78056" y="78073"/>
                </a:lnTo>
                <a:lnTo>
                  <a:pt x="105138" y="50990"/>
                </a:lnTo>
                <a:lnTo>
                  <a:pt x="105138" y="1217"/>
                </a:lnTo>
                <a:lnTo>
                  <a:pt x="78056" y="28282"/>
                </a:lnTo>
                <a:lnTo>
                  <a:pt x="497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52" name="Google Shape;252;p20"/>
          <p:cNvGrpSpPr/>
          <p:nvPr/>
        </p:nvGrpSpPr>
        <p:grpSpPr>
          <a:xfrm>
            <a:off x="7273941" y="-315944"/>
            <a:ext cx="2528355" cy="2037685"/>
            <a:chOff x="4796185" y="1436474"/>
            <a:chExt cx="2628501" cy="2118176"/>
          </a:xfrm>
        </p:grpSpPr>
        <p:sp>
          <p:nvSpPr>
            <p:cNvPr id="253" name="Google Shape;253;p20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 idx="2"/>
          </p:nvPr>
        </p:nvSpPr>
        <p:spPr>
          <a:xfrm>
            <a:off x="725025" y="2911050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1"/>
          </p:nvPr>
        </p:nvSpPr>
        <p:spPr>
          <a:xfrm>
            <a:off x="725024" y="3704325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 idx="3"/>
          </p:nvPr>
        </p:nvSpPr>
        <p:spPr>
          <a:xfrm>
            <a:off x="3580475" y="1427076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4"/>
          </p:nvPr>
        </p:nvSpPr>
        <p:spPr>
          <a:xfrm>
            <a:off x="3580469" y="2220345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5"/>
          </p:nvPr>
        </p:nvSpPr>
        <p:spPr>
          <a:xfrm>
            <a:off x="6430875" y="2911050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DM Sans"/>
              <a:buNone/>
              <a:defRPr sz="25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6"/>
          </p:nvPr>
        </p:nvSpPr>
        <p:spPr>
          <a:xfrm>
            <a:off x="6430875" y="3704325"/>
            <a:ext cx="19950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 flipH="1">
            <a:off x="-517281" y="-261240"/>
            <a:ext cx="1974793" cy="1591174"/>
            <a:chOff x="4796185" y="1436474"/>
            <a:chExt cx="2628501" cy="2118176"/>
          </a:xfrm>
        </p:grpSpPr>
        <p:sp>
          <p:nvSpPr>
            <p:cNvPr id="281" name="Google Shape;281;p22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052705" y="1436474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83" name="Google Shape;283;p22"/>
          <p:cNvGrpSpPr/>
          <p:nvPr/>
        </p:nvGrpSpPr>
        <p:grpSpPr>
          <a:xfrm rot="10800000">
            <a:off x="-2406643" y="2869646"/>
            <a:ext cx="12497267" cy="2566455"/>
            <a:chOff x="-2078241" y="1602825"/>
            <a:chExt cx="9502902" cy="1951825"/>
          </a:xfrm>
        </p:grpSpPr>
        <p:sp>
          <p:nvSpPr>
            <p:cNvPr id="284" name="Google Shape;284;p22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-2078241" y="1712103"/>
              <a:ext cx="1371981" cy="686032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 rot="-5400000">
            <a:off x="8473776" y="2838696"/>
            <a:ext cx="1643650" cy="3289861"/>
          </a:xfrm>
          <a:custGeom>
            <a:avLst/>
            <a:gdLst/>
            <a:ahLst/>
            <a:cxnLst/>
            <a:rect l="l" t="t" r="r" b="b"/>
            <a:pathLst>
              <a:path w="25671" h="51380" extrusionOk="0">
                <a:moveTo>
                  <a:pt x="0" y="1"/>
                </a:moveTo>
                <a:lnTo>
                  <a:pt x="0" y="51379"/>
                </a:lnTo>
                <a:lnTo>
                  <a:pt x="25671" y="2569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06" name="Google Shape;306;p24"/>
          <p:cNvGrpSpPr/>
          <p:nvPr/>
        </p:nvGrpSpPr>
        <p:grpSpPr>
          <a:xfrm flipH="1">
            <a:off x="-1100681" y="-63690"/>
            <a:ext cx="11119333" cy="1562205"/>
            <a:chOff x="-6467560" y="1602626"/>
            <a:chExt cx="13892220" cy="1952024"/>
          </a:xfrm>
        </p:grpSpPr>
        <p:sp>
          <p:nvSpPr>
            <p:cNvPr id="307" name="Google Shape;307;p24"/>
            <p:cNvSpPr/>
            <p:nvPr/>
          </p:nvSpPr>
          <p:spPr>
            <a:xfrm>
              <a:off x="4796185" y="1602825"/>
              <a:ext cx="2628475" cy="1951825"/>
            </a:xfrm>
            <a:custGeom>
              <a:avLst/>
              <a:gdLst/>
              <a:ahLst/>
              <a:cxnLst/>
              <a:rect l="l" t="t" r="r" b="b"/>
              <a:pathLst>
                <a:path w="105139" h="78073" extrusionOk="0">
                  <a:moveTo>
                    <a:pt x="1" y="0"/>
                  </a:moveTo>
                  <a:lnTo>
                    <a:pt x="78056" y="78073"/>
                  </a:lnTo>
                  <a:lnTo>
                    <a:pt x="105138" y="50990"/>
                  </a:lnTo>
                  <a:lnTo>
                    <a:pt x="105138" y="1217"/>
                  </a:lnTo>
                  <a:lnTo>
                    <a:pt x="78056" y="28282"/>
                  </a:lnTo>
                  <a:lnTo>
                    <a:pt x="49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-6467560" y="1602626"/>
              <a:ext cx="2054401" cy="1027246"/>
            </a:xfrm>
            <a:custGeom>
              <a:avLst/>
              <a:gdLst/>
              <a:ahLst/>
              <a:cxnLst/>
              <a:rect l="l" t="t" r="r" b="b"/>
              <a:pathLst>
                <a:path w="27207" h="13605" extrusionOk="0">
                  <a:moveTo>
                    <a:pt x="0" y="0"/>
                  </a:moveTo>
                  <a:lnTo>
                    <a:pt x="13603" y="13604"/>
                  </a:lnTo>
                  <a:lnTo>
                    <a:pt x="272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09" name="Google Shape;309;p24"/>
          <p:cNvSpPr/>
          <p:nvPr/>
        </p:nvSpPr>
        <p:spPr>
          <a:xfrm rot="5400000">
            <a:off x="-914910" y="2351865"/>
            <a:ext cx="1891302" cy="3782535"/>
          </a:xfrm>
          <a:custGeom>
            <a:avLst/>
            <a:gdLst/>
            <a:ahLst/>
            <a:cxnLst/>
            <a:rect l="l" t="t" r="r" b="b"/>
            <a:pathLst>
              <a:path w="53673" h="107344" extrusionOk="0">
                <a:moveTo>
                  <a:pt x="0" y="0"/>
                </a:moveTo>
                <a:lnTo>
                  <a:pt x="0" y="107344"/>
                </a:lnTo>
                <a:lnTo>
                  <a:pt x="53672" y="536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0" name="Google Shape;310;p24"/>
          <p:cNvSpPr/>
          <p:nvPr/>
        </p:nvSpPr>
        <p:spPr>
          <a:xfrm>
            <a:off x="0" y="1166575"/>
            <a:ext cx="9183000" cy="329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idx="2"/>
          </p:nvPr>
        </p:nvSpPr>
        <p:spPr>
          <a:xfrm>
            <a:off x="882501" y="1503175"/>
            <a:ext cx="210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1"/>
          </p:nvPr>
        </p:nvSpPr>
        <p:spPr>
          <a:xfrm>
            <a:off x="882501" y="2029318"/>
            <a:ext cx="2103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/>
          </p:nvPr>
        </p:nvSpPr>
        <p:spPr>
          <a:xfrm>
            <a:off x="3501363" y="1503175"/>
            <a:ext cx="210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501363" y="2029318"/>
            <a:ext cx="2103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/>
          </p:nvPr>
        </p:nvSpPr>
        <p:spPr>
          <a:xfrm>
            <a:off x="882501" y="2936575"/>
            <a:ext cx="210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6"/>
          </p:nvPr>
        </p:nvSpPr>
        <p:spPr>
          <a:xfrm>
            <a:off x="882501" y="3464275"/>
            <a:ext cx="2103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title" idx="7"/>
          </p:nvPr>
        </p:nvSpPr>
        <p:spPr>
          <a:xfrm>
            <a:off x="3501363" y="2936575"/>
            <a:ext cx="210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8"/>
          </p:nvPr>
        </p:nvSpPr>
        <p:spPr>
          <a:xfrm>
            <a:off x="3501363" y="3464275"/>
            <a:ext cx="2103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●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○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■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●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○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■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●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Char char="○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 Medium"/>
              <a:buChar char="■"/>
              <a:defRPr sz="15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9pPr>
          </a:lstStyle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63" r:id="rId5"/>
    <p:sldLayoutId id="2147483664" r:id="rId6"/>
    <p:sldLayoutId id="2147483666" r:id="rId7"/>
    <p:sldLayoutId id="2147483668" r:id="rId8"/>
    <p:sldLayoutId id="2147483670" r:id="rId9"/>
    <p:sldLayoutId id="2147483676" r:id="rId10"/>
    <p:sldLayoutId id="2147483680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ishree-mali-359896165/" TargetMode="External"/><Relationship Id="rId7" Type="http://schemas.openxmlformats.org/officeDocument/2006/relationships/hyperlink" Target="https://www.linkedin.com/in/sanchita-mayekar-b46b741a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urabhi-sonje-529b5521b/" TargetMode="External"/><Relationship Id="rId5" Type="http://schemas.openxmlformats.org/officeDocument/2006/relationships/hyperlink" Target="https://www.linkedin.com/in/annu-dhankhar-90b29621a/" TargetMode="External"/><Relationship Id="rId4" Type="http://schemas.openxmlformats.org/officeDocument/2006/relationships/hyperlink" Target="https://www.linkedin.com/in/pratikdaga12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ctrTitle"/>
          </p:nvPr>
        </p:nvSpPr>
        <p:spPr>
          <a:xfrm>
            <a:off x="713100" y="1132838"/>
            <a:ext cx="4528800" cy="19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Portfolio Risk Management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subTitle" idx="1"/>
          </p:nvPr>
        </p:nvSpPr>
        <p:spPr>
          <a:xfrm>
            <a:off x="6160764" y="1208195"/>
            <a:ext cx="3014130" cy="312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 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Presenters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DM Serif Display" pitchFamily="2" charset="0"/>
            </a:endParaRPr>
          </a:p>
          <a:p>
            <a:pPr algn="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hlinkClick r:id="rId3"/>
              </a:rPr>
              <a:t>Saishree Mali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– A003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hlinkClick r:id="rId4"/>
              </a:rPr>
              <a:t>Pratik Daga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– A006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hlinkClick r:id="rId5"/>
              </a:rPr>
              <a:t>Annu Dhankhar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– A022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hlinkClick r:id="rId6"/>
              </a:rPr>
              <a:t>Surabhi Sonje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– A025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hlinkClick r:id="rId7"/>
              </a:rPr>
              <a:t>Sanchita Mayekar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– A026</a:t>
            </a:r>
          </a:p>
          <a:p>
            <a:pPr algn="ctr"/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Under the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mentorship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 of –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Ms Akshita Mamania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cxnSp>
        <p:nvCxnSpPr>
          <p:cNvPr id="459" name="Google Shape;459;p40"/>
          <p:cNvCxnSpPr/>
          <p:nvPr/>
        </p:nvCxnSpPr>
        <p:spPr>
          <a:xfrm>
            <a:off x="827100" y="8763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40"/>
          <p:cNvCxnSpPr/>
          <p:nvPr/>
        </p:nvCxnSpPr>
        <p:spPr>
          <a:xfrm>
            <a:off x="286225" y="7465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40"/>
          <p:cNvCxnSpPr/>
          <p:nvPr/>
        </p:nvCxnSpPr>
        <p:spPr>
          <a:xfrm>
            <a:off x="2906500" y="432053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0"/>
          <p:cNvCxnSpPr/>
          <p:nvPr/>
        </p:nvCxnSpPr>
        <p:spPr>
          <a:xfrm>
            <a:off x="2302000" y="445841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0"/>
          <p:cNvCxnSpPr/>
          <p:nvPr/>
        </p:nvCxnSpPr>
        <p:spPr>
          <a:xfrm>
            <a:off x="713100" y="3325238"/>
            <a:ext cx="4528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CEACC-1ECB-469F-83E3-4FF2289F2985}"/>
              </a:ext>
            </a:extLst>
          </p:cNvPr>
          <p:cNvSpPr txBox="1"/>
          <p:nvPr/>
        </p:nvSpPr>
        <p:spPr>
          <a:xfrm>
            <a:off x="1957493" y="3404873"/>
            <a:ext cx="356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M Serif Display" pitchFamily="2" charset="0"/>
              </a:rPr>
              <a:t>- Cassandra Asset Management</a:t>
            </a:r>
            <a:endParaRPr lang="en-IN" sz="1800" dirty="0">
              <a:latin typeface="DM Serif Display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99216D-EFD2-4A47-9E48-2C05501843C6}"/>
              </a:ext>
            </a:extLst>
          </p:cNvPr>
          <p:cNvSpPr txBox="1"/>
          <p:nvPr/>
        </p:nvSpPr>
        <p:spPr>
          <a:xfrm>
            <a:off x="1353010" y="326561"/>
            <a:ext cx="6091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Selection Criteria of Stocks for Rising Giants Portfolio</a:t>
            </a:r>
            <a:endParaRPr lang="en-IN" sz="36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  <a:p>
            <a:endParaRPr lang="en-IN" sz="2400" u="sng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EA4AF9-F664-4878-877B-E2A48ECF5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500686"/>
              </p:ext>
            </p:extLst>
          </p:nvPr>
        </p:nvGraphicFramePr>
        <p:xfrm>
          <a:off x="1699326" y="1893206"/>
          <a:ext cx="5691928" cy="2708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F55524-70E9-439B-8FA3-0ECC5761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0" y="817756"/>
            <a:ext cx="6698165" cy="417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5CD48-2F87-4709-B3A9-5729F708701A}"/>
              </a:ext>
            </a:extLst>
          </p:cNvPr>
          <p:cNvSpPr txBox="1"/>
          <p:nvPr/>
        </p:nvSpPr>
        <p:spPr>
          <a:xfrm>
            <a:off x="3166946" y="36243"/>
            <a:ext cx="343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Data Snapshot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633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B91D1-E8AE-4E1A-AF09-3DB4E23B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443" y="1341545"/>
            <a:ext cx="4528800" cy="747987"/>
          </a:xfrm>
        </p:spPr>
        <p:txBody>
          <a:bodyPr/>
          <a:lstStyle/>
          <a:p>
            <a:pPr algn="ctr"/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Nifty 50</a:t>
            </a:r>
            <a:endParaRPr lang="en-IN" sz="3600" dirty="0">
              <a:latin typeface="DM Serif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AC9DD-F12A-40C8-81F8-8DB45592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8" y="2146653"/>
            <a:ext cx="4285859" cy="1829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B291297-3253-43B4-B9E5-0261EE8D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557" y="2279085"/>
            <a:ext cx="5055990" cy="147132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The NIFTY 50 is a benchmark index that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represents the weighted average of 50 of the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largest Indian companies listed on the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National Stock Exchange.</a:t>
            </a:r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BD1F7-2795-4E03-B638-7163D697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50" y="1154912"/>
            <a:ext cx="3188484" cy="2813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A75DF-35D9-4DE7-B4E7-44E8B3DA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34" y="855081"/>
            <a:ext cx="1579001" cy="12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0DDA3-F644-4764-B2E6-17C727E6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2" y="685488"/>
            <a:ext cx="1579001" cy="12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210BE-31DE-4CB0-802D-C8A7AF901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677" y="4552335"/>
            <a:ext cx="1579001" cy="12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6DBEFE-3421-4F1C-BC0D-4BE90F78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43" y="4407610"/>
            <a:ext cx="1579001" cy="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>
            <a:spLocks noGrp="1"/>
          </p:cNvSpPr>
          <p:nvPr>
            <p:ph type="title"/>
          </p:nvPr>
        </p:nvSpPr>
        <p:spPr>
          <a:xfrm>
            <a:off x="4442716" y="1171109"/>
            <a:ext cx="365377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Beta Values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5552525" y="46620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3"/>
          <p:cNvCxnSpPr/>
          <p:nvPr/>
        </p:nvCxnSpPr>
        <p:spPr>
          <a:xfrm>
            <a:off x="5011650" y="45322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3"/>
          <p:cNvCxnSpPr/>
          <p:nvPr/>
        </p:nvCxnSpPr>
        <p:spPr>
          <a:xfrm>
            <a:off x="6127763" y="6042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43"/>
          <p:cNvCxnSpPr/>
          <p:nvPr/>
        </p:nvCxnSpPr>
        <p:spPr>
          <a:xfrm>
            <a:off x="5586888" y="4744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3"/>
          <p:cNvCxnSpPr>
            <a:cxnSpLocks/>
          </p:cNvCxnSpPr>
          <p:nvPr/>
        </p:nvCxnSpPr>
        <p:spPr>
          <a:xfrm>
            <a:off x="4028170" y="1916036"/>
            <a:ext cx="44828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9DF1F-66F2-48DB-B840-75B389A6DC85}"/>
                  </a:ext>
                </a:extLst>
              </p:cNvPr>
              <p:cNvSpPr txBox="1"/>
              <p:nvPr/>
            </p:nvSpPr>
            <p:spPr>
              <a:xfrm>
                <a:off x="59779" y="2012909"/>
                <a:ext cx="3356644" cy="65659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IN" sz="2400" b="1" dirty="0">
                    <a:solidFill>
                      <a:schemeClr val="bg1"/>
                    </a:solidFill>
                    <a:effectLst/>
                    <a:latin typeface="DM Serif Display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𝑪𝒐𝒗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b>
                            </m:sSub>
                          </m:e>
                          <m:sup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400" b="1" dirty="0">
                    <a:solidFill>
                      <a:schemeClr val="bg1"/>
                    </a:solidFill>
                    <a:effectLst/>
                    <a:latin typeface="DM Serif Display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r>
                          <a:rPr lang="en-IN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IN" sz="18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IN" sz="18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IN" sz="1800" b="1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IN" sz="2400" b="1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IN" sz="2400" b="1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  <m:sup>
                            <m:r>
                              <a:rPr lang="en-IN" sz="24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IN" b="1" dirty="0">
                  <a:solidFill>
                    <a:schemeClr val="tx1"/>
                  </a:solidFill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9DF1F-66F2-48DB-B840-75B389A6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" y="2012909"/>
                <a:ext cx="3356644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CF71027-6F70-42F7-9172-19B007A6872A}"/>
              </a:ext>
            </a:extLst>
          </p:cNvPr>
          <p:cNvSpPr txBox="1"/>
          <p:nvPr/>
        </p:nvSpPr>
        <p:spPr>
          <a:xfrm>
            <a:off x="3898795" y="2142708"/>
            <a:ext cx="494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0" u="none" strike="noStrike" baseline="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Beta coefficient (β), a widely used method to evaluate risk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, it </a:t>
            </a:r>
            <a:r>
              <a:rPr lang="en-US" sz="1800" i="0" u="none" strike="noStrike" baseline="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is employed to measure the risk volatility concerning the required return of a specific asset compared to the volatility of the average of the overall market portfolio.</a:t>
            </a:r>
            <a:endParaRPr lang="en-IN" sz="1800" dirty="0">
              <a:solidFill>
                <a:schemeClr val="tx2">
                  <a:lumMod val="25000"/>
                </a:schemeClr>
              </a:solidFill>
              <a:latin typeface="DM Serif Display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A3278F-6690-457B-8D27-FE5F44C0F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33165"/>
              </p:ext>
            </p:extLst>
          </p:nvPr>
        </p:nvGraphicFramePr>
        <p:xfrm>
          <a:off x="593366" y="1115010"/>
          <a:ext cx="7885994" cy="828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87834">
                  <a:extLst>
                    <a:ext uri="{9D8B030D-6E8A-4147-A177-3AD203B41FA5}">
                      <a16:colId xmlns:a16="http://schemas.microsoft.com/office/drawing/2014/main" val="2492429210"/>
                    </a:ext>
                  </a:extLst>
                </a:gridCol>
                <a:gridCol w="1745673">
                  <a:extLst>
                    <a:ext uri="{9D8B030D-6E8A-4147-A177-3AD203B41FA5}">
                      <a16:colId xmlns:a16="http://schemas.microsoft.com/office/drawing/2014/main" val="556008385"/>
                    </a:ext>
                  </a:extLst>
                </a:gridCol>
                <a:gridCol w="1504717">
                  <a:extLst>
                    <a:ext uri="{9D8B030D-6E8A-4147-A177-3AD203B41FA5}">
                      <a16:colId xmlns:a16="http://schemas.microsoft.com/office/drawing/2014/main" val="3117560076"/>
                    </a:ext>
                  </a:extLst>
                </a:gridCol>
                <a:gridCol w="1623885">
                  <a:extLst>
                    <a:ext uri="{9D8B030D-6E8A-4147-A177-3AD203B41FA5}">
                      <a16:colId xmlns:a16="http://schemas.microsoft.com/office/drawing/2014/main" val="2249412039"/>
                    </a:ext>
                  </a:extLst>
                </a:gridCol>
                <a:gridCol w="1623885">
                  <a:extLst>
                    <a:ext uri="{9D8B030D-6E8A-4147-A177-3AD203B41FA5}">
                      <a16:colId xmlns:a16="http://schemas.microsoft.com/office/drawing/2014/main" val="2499388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RELIANCE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TATA CONSULTANCY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HDFC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BAJAJ FINSERVICE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BETA</a:t>
                      </a:r>
                      <a:endParaRPr lang="en-IN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1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1.103569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0.7246668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1.099369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1.345164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1.0681922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9543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7A404F-36EA-4003-98D1-BA9F887C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29626"/>
              </p:ext>
            </p:extLst>
          </p:nvPr>
        </p:nvGraphicFramePr>
        <p:xfrm>
          <a:off x="569512" y="2498191"/>
          <a:ext cx="7885995" cy="84500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77199">
                  <a:extLst>
                    <a:ext uri="{9D8B030D-6E8A-4147-A177-3AD203B41FA5}">
                      <a16:colId xmlns:a16="http://schemas.microsoft.com/office/drawing/2014/main" val="809911701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1663434093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1932599747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3249964775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4041631366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SUN PHARMA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INDIAN OIL CORPORATION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RAJESH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HINDUSTAN UNILIVER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BETA</a:t>
                      </a:r>
                      <a:endParaRPr lang="en-IN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86562"/>
                  </a:ext>
                </a:extLst>
              </a:tr>
              <a:tr h="352489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0.6665866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0.7678764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0.2969597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0.5629717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0.5735986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780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0F40170-15CB-436E-A7A0-44513A75C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09879"/>
              </p:ext>
            </p:extLst>
          </p:nvPr>
        </p:nvGraphicFramePr>
        <p:xfrm>
          <a:off x="593366" y="3898341"/>
          <a:ext cx="7885995" cy="82997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77199">
                  <a:extLst>
                    <a:ext uri="{9D8B030D-6E8A-4147-A177-3AD203B41FA5}">
                      <a16:colId xmlns:a16="http://schemas.microsoft.com/office/drawing/2014/main" val="3830254771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115674540"/>
                    </a:ext>
                  </a:extLst>
                </a:gridCol>
                <a:gridCol w="1577199">
                  <a:extLst>
                    <a:ext uri="{9D8B030D-6E8A-4147-A177-3AD203B41FA5}">
                      <a16:colId xmlns:a16="http://schemas.microsoft.com/office/drawing/2014/main" val="4253484691"/>
                    </a:ext>
                  </a:extLst>
                </a:gridCol>
                <a:gridCol w="1650801">
                  <a:extLst>
                    <a:ext uri="{9D8B030D-6E8A-4147-A177-3AD203B41FA5}">
                      <a16:colId xmlns:a16="http://schemas.microsoft.com/office/drawing/2014/main" val="3964524327"/>
                    </a:ext>
                  </a:extLst>
                </a:gridCol>
                <a:gridCol w="1503597">
                  <a:extLst>
                    <a:ext uri="{9D8B030D-6E8A-4147-A177-3AD203B41FA5}">
                      <a16:colId xmlns:a16="http://schemas.microsoft.com/office/drawing/2014/main" val="3325834885"/>
                    </a:ext>
                  </a:extLst>
                </a:gridCol>
              </a:tblGrid>
              <a:tr h="459132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LAURUS LABS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FINOLEX INDUSTRIES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SUPRAJIT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ENGINEERING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SONATA SOFTWARE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BETA</a:t>
                      </a:r>
                      <a:endParaRPr lang="en-IN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24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0.3359925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0.2053599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0.2442656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0.2459112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0.257865425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62175"/>
                  </a:ext>
                </a:extLst>
              </a:tr>
            </a:tbl>
          </a:graphicData>
        </a:graphic>
      </p:graphicFrame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D107BC97-6F7F-4AF5-831F-8E759F429C82}"/>
              </a:ext>
            </a:extLst>
          </p:cNvPr>
          <p:cNvSpPr/>
          <p:nvPr/>
        </p:nvSpPr>
        <p:spPr>
          <a:xfrm>
            <a:off x="2218434" y="129308"/>
            <a:ext cx="4862589" cy="450199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Beta Comparison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3A2D7-DB5E-4EAA-B3AD-81B6C535F5FD}"/>
              </a:ext>
            </a:extLst>
          </p:cNvPr>
          <p:cNvSpPr txBox="1"/>
          <p:nvPr/>
        </p:nvSpPr>
        <p:spPr>
          <a:xfrm>
            <a:off x="500890" y="799312"/>
            <a:ext cx="288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Microsoft PhagsPa" panose="020B0502040204020203" pitchFamily="34" charset="0"/>
              </a:rPr>
              <a:t>AGGRESSIVE PORTFOLIO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88C44-76C0-4368-B952-B1CD1CFF8C05}"/>
              </a:ext>
            </a:extLst>
          </p:cNvPr>
          <p:cNvSpPr txBox="1"/>
          <p:nvPr/>
        </p:nvSpPr>
        <p:spPr>
          <a:xfrm>
            <a:off x="468783" y="2186642"/>
            <a:ext cx="2658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Microsoft PhagsPa" panose="020B0502040204020203" pitchFamily="34" charset="0"/>
              </a:rPr>
              <a:t>DEFENSIVE PORTFOLIO 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791E7-79BB-43E1-A287-4CA867BD41AA}"/>
              </a:ext>
            </a:extLst>
          </p:cNvPr>
          <p:cNvSpPr txBox="1"/>
          <p:nvPr/>
        </p:nvSpPr>
        <p:spPr>
          <a:xfrm>
            <a:off x="500890" y="3584289"/>
            <a:ext cx="305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Microsoft PhagsPa" panose="020B0502040204020203" pitchFamily="34" charset="0"/>
              </a:rPr>
              <a:t>RISING GIANTS PORTFOLIO :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81E74D-54DD-4C0C-B8D2-D6741CBEE5FD}"/>
              </a:ext>
            </a:extLst>
          </p:cNvPr>
          <p:cNvSpPr/>
          <p:nvPr/>
        </p:nvSpPr>
        <p:spPr>
          <a:xfrm>
            <a:off x="4477109" y="1012292"/>
            <a:ext cx="4666891" cy="31189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8C6D7-3D40-42B4-B279-597E5C2B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3" y="1012292"/>
            <a:ext cx="4091772" cy="3118913"/>
          </a:xfrm>
          <a:prstGeom prst="rect">
            <a:avLst/>
          </a:prstGeom>
        </p:spPr>
      </p:pic>
      <p:sp>
        <p:nvSpPr>
          <p:cNvPr id="6" name="Google Shape;610;p49">
            <a:extLst>
              <a:ext uri="{FF2B5EF4-FFF2-40B4-BE49-F238E27FC236}">
                <a16:creationId xmlns:a16="http://schemas.microsoft.com/office/drawing/2014/main" id="{92E69CAA-0626-42BA-9039-4B831AC49000}"/>
              </a:ext>
            </a:extLst>
          </p:cNvPr>
          <p:cNvSpPr txBox="1">
            <a:spLocks/>
          </p:cNvSpPr>
          <p:nvPr/>
        </p:nvSpPr>
        <p:spPr>
          <a:xfrm>
            <a:off x="4601663" y="1251781"/>
            <a:ext cx="4355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Treasury Bills</a:t>
            </a:r>
          </a:p>
        </p:txBody>
      </p:sp>
      <p:cxnSp>
        <p:nvCxnSpPr>
          <p:cNvPr id="8" name="Google Shape;612;p49">
            <a:extLst>
              <a:ext uri="{FF2B5EF4-FFF2-40B4-BE49-F238E27FC236}">
                <a16:creationId xmlns:a16="http://schemas.microsoft.com/office/drawing/2014/main" id="{F5F7A85D-C70E-4123-8876-1F217E77EA20}"/>
              </a:ext>
            </a:extLst>
          </p:cNvPr>
          <p:cNvCxnSpPr/>
          <p:nvPr/>
        </p:nvCxnSpPr>
        <p:spPr>
          <a:xfrm>
            <a:off x="4644713" y="1981681"/>
            <a:ext cx="426930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611;p49">
            <a:extLst>
              <a:ext uri="{FF2B5EF4-FFF2-40B4-BE49-F238E27FC236}">
                <a16:creationId xmlns:a16="http://schemas.microsoft.com/office/drawing/2014/main" id="{8E9F47D3-E6B4-4F1F-8DE1-33A70C5A7098}"/>
              </a:ext>
            </a:extLst>
          </p:cNvPr>
          <p:cNvSpPr txBox="1">
            <a:spLocks/>
          </p:cNvSpPr>
          <p:nvPr/>
        </p:nvSpPr>
        <p:spPr>
          <a:xfrm>
            <a:off x="4673607" y="2163902"/>
            <a:ext cx="4355400" cy="12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 Medium"/>
              <a:buNone/>
              <a:defRPr sz="1500" b="0" i="0" u="none" strike="noStrike" cap="none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9pPr>
          </a:lstStyle>
          <a:p>
            <a:pPr marL="0" indent="0" algn="l"/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A Treasury Bill is a form of bond. </a:t>
            </a:r>
          </a:p>
          <a:p>
            <a:pPr marL="0" indent="0" algn="l"/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A bond is a securitized loan made by an investor to a borrower who is usually a corporation or a government entity.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805C5-C2FC-418D-A7F7-BF800D1D86A9}"/>
                  </a:ext>
                </a:extLst>
              </p:cNvPr>
              <p:cNvSpPr txBox="1"/>
              <p:nvPr/>
            </p:nvSpPr>
            <p:spPr>
              <a:xfrm>
                <a:off x="4644713" y="3427358"/>
                <a:ext cx="4269300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800" b="1" dirty="0">
                    <a:solidFill>
                      <a:schemeClr val="tx2">
                        <a:lumMod val="25000"/>
                      </a:schemeClr>
                    </a:solidFill>
                    <a:latin typeface="DM Serif Display" pitchFamily="2" charset="0"/>
                  </a:rPr>
                  <a:t>Mean of closing prices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1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1800" b="1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N" sz="1800" b="1" dirty="0">
                    <a:solidFill>
                      <a:schemeClr val="tx2">
                        <a:lumMod val="25000"/>
                      </a:schemeClr>
                    </a:solidFill>
                    <a:latin typeface="DM Serif Display" pitchFamily="2" charset="0"/>
                  </a:rPr>
                  <a:t>) = 6.159333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805C5-C2FC-418D-A7F7-BF800D1D8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13" y="3427358"/>
                <a:ext cx="4269300" cy="395558"/>
              </a:xfrm>
              <a:prstGeom prst="rect">
                <a:avLst/>
              </a:prstGeom>
              <a:blipFill>
                <a:blip r:embed="rId3"/>
                <a:stretch>
                  <a:fillRect l="-1286" t="-4615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95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>
            <a:spLocks noGrp="1"/>
          </p:cNvSpPr>
          <p:nvPr>
            <p:ph type="title"/>
          </p:nvPr>
        </p:nvSpPr>
        <p:spPr>
          <a:xfrm>
            <a:off x="4172301" y="1199175"/>
            <a:ext cx="435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Alpha Values </a:t>
            </a:r>
            <a:endParaRPr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5552525" y="46620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3"/>
          <p:cNvCxnSpPr/>
          <p:nvPr/>
        </p:nvCxnSpPr>
        <p:spPr>
          <a:xfrm>
            <a:off x="5011650" y="45322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9DF1F-66F2-48DB-B840-75B389A6DC85}"/>
                  </a:ext>
                </a:extLst>
              </p:cNvPr>
              <p:cNvSpPr txBox="1"/>
              <p:nvPr/>
            </p:nvSpPr>
            <p:spPr>
              <a:xfrm>
                <a:off x="303872" y="2010598"/>
                <a:ext cx="2916407" cy="76610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IN" sz="20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IN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pt-BR" sz="2000" b="1" i="1" dirty="0">
                  <a:solidFill>
                    <a:schemeClr val="bg1"/>
                  </a:solidFill>
                  <a:latin typeface="DM Serif Display" pitchFamily="2" charset="0"/>
                  <a:sym typeface="Symbol" panose="05050102010706020507" pitchFamily="18" charset="2"/>
                </a:endParaRPr>
              </a:p>
              <a:p>
                <a:r>
                  <a:rPr lang="pt-BR" sz="2000" b="1" i="1" dirty="0">
                    <a:solidFill>
                      <a:schemeClr val="bg1"/>
                    </a:solidFill>
                    <a:latin typeface="DM Serif Display" pitchFamily="2" charset="0"/>
                    <a:sym typeface="Symbol" panose="05050102010706020507" pitchFamily="18" charset="2"/>
                  </a:rPr>
                  <a:t></a:t>
                </a:r>
                <a:r>
                  <a:rPr lang="pt-BR" sz="2000" b="1" i="1" dirty="0">
                    <a:solidFill>
                      <a:schemeClr val="bg1"/>
                    </a:solidFill>
                    <a:latin typeface="DM Serif Display" pitchFamily="2" charset="0"/>
                  </a:rPr>
                  <a:t> = r−</a:t>
                </a:r>
                <a:r>
                  <a:rPr lang="en-IN" sz="2000" b="1" dirty="0">
                    <a:solidFill>
                      <a:schemeClr val="bg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  <m:r>
                      <a:rPr lang="en-IN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2000" b="1" i="1" dirty="0">
                    <a:solidFill>
                      <a:schemeClr val="bg1"/>
                    </a:solidFill>
                    <a:latin typeface="DM Serif Display" pitchFamily="2" charset="0"/>
                  </a:rPr>
                  <a:t>−β</a:t>
                </a:r>
                <a:r>
                  <a:rPr lang="en-IN" sz="1800" b="1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en-IN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18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  <m:r>
                      <a:rPr lang="en-IN" sz="18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1800" b="1" dirty="0">
                  <a:solidFill>
                    <a:schemeClr val="bg1"/>
                  </a:solidFill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9DF1F-66F2-48DB-B840-75B389A6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72" y="2010598"/>
                <a:ext cx="2916407" cy="766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4" name="Google Shape;514;p43"/>
          <p:cNvCxnSpPr/>
          <p:nvPr/>
        </p:nvCxnSpPr>
        <p:spPr>
          <a:xfrm>
            <a:off x="6127763" y="6042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43"/>
          <p:cNvCxnSpPr/>
          <p:nvPr/>
        </p:nvCxnSpPr>
        <p:spPr>
          <a:xfrm>
            <a:off x="5586888" y="4744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3"/>
          <p:cNvCxnSpPr>
            <a:cxnSpLocks/>
          </p:cNvCxnSpPr>
          <p:nvPr/>
        </p:nvCxnSpPr>
        <p:spPr>
          <a:xfrm>
            <a:off x="4172301" y="1947841"/>
            <a:ext cx="44828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59FDDD-1459-48CB-A515-B51DFC4B0D8E}"/>
              </a:ext>
            </a:extLst>
          </p:cNvPr>
          <p:cNvSpPr txBox="1"/>
          <p:nvPr/>
        </p:nvSpPr>
        <p:spPr>
          <a:xfrm>
            <a:off x="4072422" y="2046221"/>
            <a:ext cx="4582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Alpha is defined as the excess return on an investment relative to the return on a Benchmark. It </a:t>
            </a:r>
            <a:r>
              <a:rPr lang="en-IN" sz="1800" b="0" i="0" u="none" strike="noStrike" baseline="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is expressed </a:t>
            </a:r>
            <a:r>
              <a:rPr lang="en-US" sz="1800" b="0" i="0" u="none" strike="noStrike" baseline="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as a percentage that illustrates how an investment performed relative to a benchmark </a:t>
            </a:r>
            <a:r>
              <a:rPr lang="en-IN" sz="1800" b="0" i="0" u="none" strike="noStrike" baseline="0" dirty="0">
                <a:solidFill>
                  <a:schemeClr val="tx2">
                    <a:lumMod val="25000"/>
                  </a:schemeClr>
                </a:solidFill>
                <a:latin typeface="DM Serif Display" pitchFamily="2" charset="0"/>
              </a:rPr>
              <a:t>index.</a:t>
            </a:r>
            <a:endParaRPr lang="en-IN" sz="1800" dirty="0">
              <a:solidFill>
                <a:schemeClr val="tx2">
                  <a:lumMod val="25000"/>
                </a:schemeClr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5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A3278F-6690-457B-8D27-FE5F44C0F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96169"/>
              </p:ext>
            </p:extLst>
          </p:nvPr>
        </p:nvGraphicFramePr>
        <p:xfrm>
          <a:off x="594360" y="1135833"/>
          <a:ext cx="7896308" cy="828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70889">
                  <a:extLst>
                    <a:ext uri="{9D8B030D-6E8A-4147-A177-3AD203B41FA5}">
                      <a16:colId xmlns:a16="http://schemas.microsoft.com/office/drawing/2014/main" val="2492429210"/>
                    </a:ext>
                  </a:extLst>
                </a:gridCol>
                <a:gridCol w="1709102">
                  <a:extLst>
                    <a:ext uri="{9D8B030D-6E8A-4147-A177-3AD203B41FA5}">
                      <a16:colId xmlns:a16="http://schemas.microsoft.com/office/drawing/2014/main" val="556008385"/>
                    </a:ext>
                  </a:extLst>
                </a:gridCol>
                <a:gridCol w="1443477">
                  <a:extLst>
                    <a:ext uri="{9D8B030D-6E8A-4147-A177-3AD203B41FA5}">
                      <a16:colId xmlns:a16="http://schemas.microsoft.com/office/drawing/2014/main" val="3117560076"/>
                    </a:ext>
                  </a:extLst>
                </a:gridCol>
                <a:gridCol w="1927860">
                  <a:extLst>
                    <a:ext uri="{9D8B030D-6E8A-4147-A177-3AD203B41FA5}">
                      <a16:colId xmlns:a16="http://schemas.microsoft.com/office/drawing/2014/main" val="2249412039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3847067988"/>
                    </a:ext>
                  </a:extLst>
                </a:gridCol>
              </a:tblGrid>
              <a:tr h="424285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RELIANCE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TATA CONSULTANCY 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HDFC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BAJAJ FINSERVICE 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1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0.6382074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-1.695211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0.6116484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2.126411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0.42033885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9543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7A404F-36EA-4003-98D1-BA9F887CF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95219"/>
              </p:ext>
            </p:extLst>
          </p:nvPr>
        </p:nvGraphicFramePr>
        <p:xfrm>
          <a:off x="594360" y="2574412"/>
          <a:ext cx="7896309" cy="8627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77877">
                  <a:extLst>
                    <a:ext uri="{9D8B030D-6E8A-4147-A177-3AD203B41FA5}">
                      <a16:colId xmlns:a16="http://schemas.microsoft.com/office/drawing/2014/main" val="809911701"/>
                    </a:ext>
                  </a:extLst>
                </a:gridCol>
                <a:gridCol w="1577877">
                  <a:extLst>
                    <a:ext uri="{9D8B030D-6E8A-4147-A177-3AD203B41FA5}">
                      <a16:colId xmlns:a16="http://schemas.microsoft.com/office/drawing/2014/main" val="1663434093"/>
                    </a:ext>
                  </a:extLst>
                </a:gridCol>
                <a:gridCol w="1577877">
                  <a:extLst>
                    <a:ext uri="{9D8B030D-6E8A-4147-A177-3AD203B41FA5}">
                      <a16:colId xmlns:a16="http://schemas.microsoft.com/office/drawing/2014/main" val="1932599747"/>
                    </a:ext>
                  </a:extLst>
                </a:gridCol>
                <a:gridCol w="1577877">
                  <a:extLst>
                    <a:ext uri="{9D8B030D-6E8A-4147-A177-3AD203B41FA5}">
                      <a16:colId xmlns:a16="http://schemas.microsoft.com/office/drawing/2014/main" val="3249964775"/>
                    </a:ext>
                  </a:extLst>
                </a:gridCol>
                <a:gridCol w="1584801">
                  <a:extLst>
                    <a:ext uri="{9D8B030D-6E8A-4147-A177-3AD203B41FA5}">
                      <a16:colId xmlns:a16="http://schemas.microsoft.com/office/drawing/2014/main" val="2713146802"/>
                    </a:ext>
                  </a:extLst>
                </a:gridCol>
              </a:tblGrid>
              <a:tr h="510291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SUN PHARMA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INDIAN OIL CORPORATION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RAJESH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HINDUSTAN UNILIVER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ALPHA</a:t>
                      </a:r>
                      <a:endParaRPr lang="en-IN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86562"/>
                  </a:ext>
                </a:extLst>
              </a:tr>
              <a:tr h="352489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-2.0526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-4.330115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-2.691717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-1.430409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-2.74456025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7802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0F40170-15CB-436E-A7A0-44513A75C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41213"/>
              </p:ext>
            </p:extLst>
          </p:nvPr>
        </p:nvGraphicFramePr>
        <p:xfrm>
          <a:off x="563217" y="3961494"/>
          <a:ext cx="7927451" cy="828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40646">
                  <a:extLst>
                    <a:ext uri="{9D8B030D-6E8A-4147-A177-3AD203B41FA5}">
                      <a16:colId xmlns:a16="http://schemas.microsoft.com/office/drawing/2014/main" val="3830254771"/>
                    </a:ext>
                  </a:extLst>
                </a:gridCol>
                <a:gridCol w="1598342">
                  <a:extLst>
                    <a:ext uri="{9D8B030D-6E8A-4147-A177-3AD203B41FA5}">
                      <a16:colId xmlns:a16="http://schemas.microsoft.com/office/drawing/2014/main" val="115674540"/>
                    </a:ext>
                  </a:extLst>
                </a:gridCol>
                <a:gridCol w="1568605">
                  <a:extLst>
                    <a:ext uri="{9D8B030D-6E8A-4147-A177-3AD203B41FA5}">
                      <a16:colId xmlns:a16="http://schemas.microsoft.com/office/drawing/2014/main" val="4253484691"/>
                    </a:ext>
                  </a:extLst>
                </a:gridCol>
                <a:gridCol w="1605775">
                  <a:extLst>
                    <a:ext uri="{9D8B030D-6E8A-4147-A177-3AD203B41FA5}">
                      <a16:colId xmlns:a16="http://schemas.microsoft.com/office/drawing/2014/main" val="3964524327"/>
                    </a:ext>
                  </a:extLst>
                </a:gridCol>
                <a:gridCol w="1614083">
                  <a:extLst>
                    <a:ext uri="{9D8B030D-6E8A-4147-A177-3AD203B41FA5}">
                      <a16:colId xmlns:a16="http://schemas.microsoft.com/office/drawing/2014/main" val="1453490961"/>
                    </a:ext>
                  </a:extLst>
                </a:gridCol>
              </a:tblGrid>
              <a:tr h="284423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LAURUS LABS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FINOLEX INDUSTRIES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SUPRAJIT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ENGINEERING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SONATA SOFTWARE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PORTFOLIO ALPHA</a:t>
                      </a:r>
                      <a:endParaRPr lang="en-IN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24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4.046554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3.892948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4.653132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4.445368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4.2595005</a:t>
                      </a:r>
                      <a:endParaRPr lang="en-IN" sz="120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62175"/>
                  </a:ext>
                </a:extLst>
              </a:tr>
            </a:tbl>
          </a:graphicData>
        </a:graphic>
      </p:graphicFrame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D107BC97-6F7F-4AF5-831F-8E759F429C82}"/>
              </a:ext>
            </a:extLst>
          </p:cNvPr>
          <p:cNvSpPr/>
          <p:nvPr/>
        </p:nvSpPr>
        <p:spPr>
          <a:xfrm>
            <a:off x="2140705" y="147337"/>
            <a:ext cx="4862589" cy="450199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Alpha Comparision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455D3-8721-40F2-891F-A4328F14FB79}"/>
              </a:ext>
            </a:extLst>
          </p:cNvPr>
          <p:cNvSpPr txBox="1"/>
          <p:nvPr/>
        </p:nvSpPr>
        <p:spPr>
          <a:xfrm>
            <a:off x="498088" y="837849"/>
            <a:ext cx="6878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PhagsPa" panose="020B0502040204020203" pitchFamily="34" charset="0"/>
                <a:cs typeface="Arial"/>
                <a:sym typeface="Arial"/>
              </a:rPr>
              <a:t>AGGRESSIVE </a:t>
            </a:r>
            <a:r>
              <a:rPr lang="en-IN" sz="16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PORTFOLIO :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PhagsPa" panose="020B0502040204020203" pitchFamily="34" charset="0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C5787-8D05-4075-AB60-3A4ECDA6367D}"/>
              </a:ext>
            </a:extLst>
          </p:cNvPr>
          <p:cNvSpPr txBox="1"/>
          <p:nvPr/>
        </p:nvSpPr>
        <p:spPr>
          <a:xfrm>
            <a:off x="498088" y="2269062"/>
            <a:ext cx="6878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6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DEFENSIVE</a:t>
            </a: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PhagsPa" panose="020B0502040204020203" pitchFamily="34" charset="0"/>
                <a:cs typeface="Arial"/>
                <a:sym typeface="Arial"/>
              </a:rPr>
              <a:t> </a:t>
            </a:r>
            <a:r>
              <a:rPr lang="en-IN" sz="16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PORTFOLIO :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PhagsPa" panose="020B0502040204020203" pitchFamily="34" charset="0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96EEC-B1A2-402C-8454-D686689C4203}"/>
              </a:ext>
            </a:extLst>
          </p:cNvPr>
          <p:cNvSpPr txBox="1"/>
          <p:nvPr/>
        </p:nvSpPr>
        <p:spPr>
          <a:xfrm>
            <a:off x="459560" y="3661468"/>
            <a:ext cx="6878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6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RISING GIANTS</a:t>
            </a: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PhagsPa" panose="020B0502040204020203" pitchFamily="34" charset="0"/>
                <a:cs typeface="Arial"/>
                <a:sym typeface="Arial"/>
              </a:rPr>
              <a:t> </a:t>
            </a:r>
            <a:r>
              <a:rPr lang="en-IN" sz="16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PORTFOLIO :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PhagsPa" panose="020B0502040204020203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856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A81862-63AB-4B37-8DC5-A4577F97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627" y="199266"/>
            <a:ext cx="7704000" cy="572700"/>
          </a:xfrm>
        </p:spPr>
        <p:txBody>
          <a:bodyPr/>
          <a:lstStyle/>
          <a:p>
            <a:r>
              <a:rPr lang="en-IN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Plotting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C99BC-40D3-456D-B781-B56ECADC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6" y="1017725"/>
            <a:ext cx="2869081" cy="2468071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9CE6F-9511-42DB-84A4-6CC4F7A96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919" y="2379390"/>
            <a:ext cx="2869081" cy="246807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E70E0-DCB6-4FF9-9C4E-C7185DDF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182" y="1017725"/>
            <a:ext cx="2869082" cy="2468072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38A13A-40CE-443B-AFCE-5367171CEBDB}"/>
              </a:ext>
            </a:extLst>
          </p:cNvPr>
          <p:cNvSpPr txBox="1"/>
          <p:nvPr/>
        </p:nvSpPr>
        <p:spPr>
          <a:xfrm>
            <a:off x="3355046" y="1375623"/>
            <a:ext cx="243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Defensive Portfolio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7C18A-DF87-4513-9B46-79822C8F7143}"/>
              </a:ext>
            </a:extLst>
          </p:cNvPr>
          <p:cNvSpPr txBox="1"/>
          <p:nvPr/>
        </p:nvSpPr>
        <p:spPr>
          <a:xfrm>
            <a:off x="268416" y="3894942"/>
            <a:ext cx="303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Aggressive Portfolio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CCC6-7D9D-44BA-B883-0F7513E8E61B}"/>
              </a:ext>
            </a:extLst>
          </p:cNvPr>
          <p:cNvSpPr txBox="1"/>
          <p:nvPr/>
        </p:nvSpPr>
        <p:spPr>
          <a:xfrm>
            <a:off x="6311548" y="3956497"/>
            <a:ext cx="335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Rising Giants Portfolio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62C8C-F8D3-4862-9BA5-25B4041F6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74" y="4525286"/>
            <a:ext cx="1981372" cy="12193"/>
          </a:xfrm>
          <a:prstGeom prst="rect">
            <a:avLst/>
          </a:prstGeom>
        </p:spPr>
      </p:pic>
      <p:cxnSp>
        <p:nvCxnSpPr>
          <p:cNvPr id="12" name="Google Shape;776;p55">
            <a:extLst>
              <a:ext uri="{FF2B5EF4-FFF2-40B4-BE49-F238E27FC236}">
                <a16:creationId xmlns:a16="http://schemas.microsoft.com/office/drawing/2014/main" id="{50906E64-CD6D-4CE6-AC25-A48A3D284708}"/>
              </a:ext>
            </a:extLst>
          </p:cNvPr>
          <p:cNvCxnSpPr/>
          <p:nvPr/>
        </p:nvCxnSpPr>
        <p:spPr>
          <a:xfrm>
            <a:off x="3526583" y="1967624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76;p55">
            <a:extLst>
              <a:ext uri="{FF2B5EF4-FFF2-40B4-BE49-F238E27FC236}">
                <a16:creationId xmlns:a16="http://schemas.microsoft.com/office/drawing/2014/main" id="{B6035862-85E4-4EFE-A030-D4A3BF48E513}"/>
              </a:ext>
            </a:extLst>
          </p:cNvPr>
          <p:cNvCxnSpPr/>
          <p:nvPr/>
        </p:nvCxnSpPr>
        <p:spPr>
          <a:xfrm>
            <a:off x="6604273" y="4537479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 txBox="1">
            <a:spLocks noGrp="1"/>
          </p:cNvSpPr>
          <p:nvPr>
            <p:ph type="title"/>
          </p:nvPr>
        </p:nvSpPr>
        <p:spPr>
          <a:xfrm>
            <a:off x="758276" y="181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Correlation Matrix</a:t>
            </a:r>
            <a:endParaRPr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769" name="Google Shape;769;p55"/>
          <p:cNvSpPr txBox="1">
            <a:spLocks noGrp="1"/>
          </p:cNvSpPr>
          <p:nvPr>
            <p:ph type="title" idx="2"/>
          </p:nvPr>
        </p:nvSpPr>
        <p:spPr>
          <a:xfrm>
            <a:off x="474487" y="3520851"/>
            <a:ext cx="2464729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Aggressive </a:t>
            </a:r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Portfolio</a:t>
            </a:r>
            <a:endParaRPr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771" name="Google Shape;771;p55"/>
          <p:cNvSpPr txBox="1">
            <a:spLocks noGrp="1"/>
          </p:cNvSpPr>
          <p:nvPr>
            <p:ph type="title" idx="3"/>
          </p:nvPr>
        </p:nvSpPr>
        <p:spPr>
          <a:xfrm>
            <a:off x="3396437" y="1315684"/>
            <a:ext cx="2332807" cy="753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Defensive Portfolio</a:t>
            </a:r>
            <a:endParaRPr sz="20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773" name="Google Shape;773;p55"/>
          <p:cNvSpPr txBox="1">
            <a:spLocks noGrp="1"/>
          </p:cNvSpPr>
          <p:nvPr>
            <p:ph type="title" idx="5"/>
          </p:nvPr>
        </p:nvSpPr>
        <p:spPr>
          <a:xfrm>
            <a:off x="6198055" y="3487306"/>
            <a:ext cx="2789563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Rising Giants Portfolio</a:t>
            </a:r>
            <a:endParaRPr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cxnSp>
        <p:nvCxnSpPr>
          <p:cNvPr id="775" name="Google Shape;775;p55"/>
          <p:cNvCxnSpPr/>
          <p:nvPr/>
        </p:nvCxnSpPr>
        <p:spPr>
          <a:xfrm>
            <a:off x="6615703" y="4197706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5"/>
          <p:cNvCxnSpPr/>
          <p:nvPr/>
        </p:nvCxnSpPr>
        <p:spPr>
          <a:xfrm>
            <a:off x="758276" y="4231251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5"/>
          <p:cNvCxnSpPr/>
          <p:nvPr/>
        </p:nvCxnSpPr>
        <p:spPr>
          <a:xfrm>
            <a:off x="3596404" y="2069041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55"/>
          <p:cNvSpPr txBox="1"/>
          <p:nvPr/>
        </p:nvSpPr>
        <p:spPr>
          <a:xfrm>
            <a:off x="4270350" y="4306975"/>
            <a:ext cx="610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500" b="1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87" name="Google Shape;787;p55"/>
          <p:cNvCxnSpPr/>
          <p:nvPr/>
        </p:nvCxnSpPr>
        <p:spPr>
          <a:xfrm>
            <a:off x="3166875" y="1138275"/>
            <a:ext cx="0" cy="3465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55"/>
          <p:cNvCxnSpPr/>
          <p:nvPr/>
        </p:nvCxnSpPr>
        <p:spPr>
          <a:xfrm>
            <a:off x="6009050" y="1138275"/>
            <a:ext cx="0" cy="3465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65F828-8DA2-46A2-A7F2-65BB89AE3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8" r="1106"/>
          <a:stretch/>
        </p:blipFill>
        <p:spPr>
          <a:xfrm>
            <a:off x="535076" y="1057996"/>
            <a:ext cx="2332814" cy="2158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F80BA-5EDA-46BD-BA45-BD68699DB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1" r="3410"/>
          <a:stretch/>
        </p:blipFill>
        <p:spPr>
          <a:xfrm>
            <a:off x="3427499" y="2519422"/>
            <a:ext cx="2332810" cy="215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DF686-48CE-4256-BE29-79FD266492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" t="2128" r="2517" b="504"/>
          <a:stretch/>
        </p:blipFill>
        <p:spPr>
          <a:xfrm>
            <a:off x="6257792" y="1057996"/>
            <a:ext cx="2332811" cy="21589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655AD1-09C7-4C41-8AD0-386927124633}"/>
              </a:ext>
            </a:extLst>
          </p:cNvPr>
          <p:cNvSpPr txBox="1"/>
          <p:nvPr/>
        </p:nvSpPr>
        <p:spPr>
          <a:xfrm>
            <a:off x="3710228" y="1157801"/>
            <a:ext cx="376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M Serif Display" pitchFamily="2" charset="0"/>
              </a:rPr>
              <a:t>Research Paper :</a:t>
            </a:r>
            <a:endParaRPr lang="en-IN" sz="2800" dirty="0">
              <a:latin typeface="DM Serif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ACA1E-28D9-45D0-8AEB-97BAA73FD566}"/>
              </a:ext>
            </a:extLst>
          </p:cNvPr>
          <p:cNvSpPr txBox="1"/>
          <p:nvPr/>
        </p:nvSpPr>
        <p:spPr>
          <a:xfrm>
            <a:off x="3703650" y="1618290"/>
            <a:ext cx="455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DM Serif Display" pitchFamily="2" charset="0"/>
              </a:rPr>
              <a:t>A copula-based simulation for big tech and defensive portfolios risk management.</a:t>
            </a:r>
            <a:endParaRPr lang="en-IN" sz="1800" dirty="0">
              <a:latin typeface="DM Serif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F7742-1990-4059-918C-DB7C52B298F0}"/>
              </a:ext>
            </a:extLst>
          </p:cNvPr>
          <p:cNvSpPr txBox="1"/>
          <p:nvPr/>
        </p:nvSpPr>
        <p:spPr>
          <a:xfrm>
            <a:off x="3710228" y="2310140"/>
            <a:ext cx="9867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DM Serif Display" pitchFamily="2" charset="0"/>
              </a:rPr>
              <a:t>By :</a:t>
            </a:r>
          </a:p>
          <a:p>
            <a:endParaRPr lang="en-IN" dirty="0">
              <a:latin typeface="DM Serif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C7307-1CAF-4F27-9B85-41F26A084C4A}"/>
              </a:ext>
            </a:extLst>
          </p:cNvPr>
          <p:cNvSpPr txBox="1"/>
          <p:nvPr/>
        </p:nvSpPr>
        <p:spPr>
          <a:xfrm>
            <a:off x="3710228" y="2757356"/>
            <a:ext cx="43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DM Serif Display" pitchFamily="2" charset="0"/>
              </a:rPr>
              <a:t>Pinyi.Wu</a:t>
            </a:r>
            <a:r>
              <a:rPr lang="en-US" sz="1800" dirty="0">
                <a:latin typeface="DM Serif Display" pitchFamily="2" charset="0"/>
              </a:rPr>
              <a:t>, </a:t>
            </a:r>
            <a:r>
              <a:rPr lang="en-US" sz="1800" dirty="0" err="1">
                <a:latin typeface="DM Serif Display" pitchFamily="2" charset="0"/>
              </a:rPr>
              <a:t>Shiqi.Dung</a:t>
            </a:r>
            <a:r>
              <a:rPr lang="en-US" sz="1800" dirty="0">
                <a:latin typeface="DM Serif Display" pitchFamily="2" charset="0"/>
              </a:rPr>
              <a:t>, </a:t>
            </a:r>
            <a:r>
              <a:rPr lang="en-US" sz="1800" dirty="0" err="1">
                <a:latin typeface="DM Serif Display" pitchFamily="2" charset="0"/>
              </a:rPr>
              <a:t>Xiaowen.Man</a:t>
            </a:r>
            <a:r>
              <a:rPr lang="en-US" sz="1800" dirty="0">
                <a:latin typeface="DM Serif Display" pitchFamily="2" charset="0"/>
              </a:rPr>
              <a:t>, </a:t>
            </a:r>
            <a:r>
              <a:rPr lang="en-US" sz="1800" dirty="0" err="1">
                <a:latin typeface="DM Serif Display" pitchFamily="2" charset="0"/>
              </a:rPr>
              <a:t>Yifan.Yang</a:t>
            </a:r>
            <a:endParaRPr lang="en-IN" sz="1800" dirty="0">
              <a:latin typeface="DM Serif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EDD30-60EB-43FD-A6AC-9DD17F09AA93}"/>
              </a:ext>
            </a:extLst>
          </p:cNvPr>
          <p:cNvSpPr txBox="1"/>
          <p:nvPr/>
        </p:nvSpPr>
        <p:spPr>
          <a:xfrm>
            <a:off x="3710228" y="3488150"/>
            <a:ext cx="35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DM Serif Display" pitchFamily="2" charset="0"/>
              </a:rPr>
              <a:t>Published</a:t>
            </a:r>
            <a:r>
              <a:rPr lang="en-US" sz="1800" b="1" i="1" dirty="0">
                <a:latin typeface="DM Serif Display" pitchFamily="2" charset="0"/>
              </a:rPr>
              <a:t> </a:t>
            </a:r>
            <a:r>
              <a:rPr lang="en-US" sz="1800" i="1" dirty="0">
                <a:latin typeface="DM Serif Display" pitchFamily="2" charset="0"/>
              </a:rPr>
              <a:t>on December 16, 2018</a:t>
            </a:r>
            <a:endParaRPr lang="en-IN" sz="1800" i="1" dirty="0">
              <a:latin typeface="DM Serif Display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9182FA-3092-4FCF-A04A-F701B2F84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1"/>
          <a:stretch/>
        </p:blipFill>
        <p:spPr bwMode="auto">
          <a:xfrm>
            <a:off x="179917" y="372533"/>
            <a:ext cx="3071283" cy="43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7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527B303E-E2C7-4C0E-8AB6-76A51D5F8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4500" y="381000"/>
                <a:ext cx="3729600" cy="422322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4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500"/>
                  <a:buFont typeface="DM Sans"/>
                  <a:buNone/>
                  <a:defRPr sz="2500" b="1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152400"/>
                <a:r>
                  <a:rPr lang="en-IN" sz="3200" u="sng" dirty="0">
                    <a:solidFill>
                      <a:schemeClr val="tx1"/>
                    </a:solidFill>
                    <a:latin typeface="DM Serif Display" pitchFamily="2" charset="0"/>
                  </a:rPr>
                  <a:t>Portfolio Return</a:t>
                </a:r>
              </a:p>
              <a:p>
                <a:pPr marL="152400"/>
                <a:endParaRPr lang="en-IN" sz="1400" dirty="0">
                  <a:solidFill>
                    <a:schemeClr val="tx1"/>
                  </a:solidFill>
                  <a:latin typeface="DM Serif Display" pitchFamily="2" charset="0"/>
                </a:endParaRPr>
              </a:p>
              <a:p>
                <a:pPr marL="152400"/>
                <a:br>
                  <a:rPr lang="en-IN" sz="1600" dirty="0">
                    <a:solidFill>
                      <a:schemeClr val="tx1"/>
                    </a:solidFill>
                    <a:latin typeface="DM Serif Display" pitchFamily="2" charset="0"/>
                  </a:rPr>
                </a:br>
                <a:r>
                  <a:rPr lang="en-IN" sz="1600" dirty="0">
                    <a:solidFill>
                      <a:schemeClr val="tx1"/>
                    </a:solidFill>
                    <a:latin typeface="DM Serif Display" pitchFamily="2" charset="0"/>
                  </a:rPr>
                  <a:t>The simple net return of a portfolio consisting of N assets is a weighted average of the simple net  returns of the assets involved, where the weight on each asset is the percentage of the portfolio’s value invested in that asset.</a:t>
                </a:r>
              </a:p>
              <a:p>
                <a:pPr marL="152400"/>
                <a:r>
                  <a:rPr lang="en-IN" sz="3200" dirty="0">
                    <a:solidFill>
                      <a:schemeClr val="tx1"/>
                    </a:solidFill>
                    <a:latin typeface="DM Serif Display" pitchFamily="2" charset="0"/>
                  </a:rPr>
                  <a:t>                                                          </a:t>
                </a:r>
                <a:r>
                  <a:rPr lang="en-IN" dirty="0" err="1">
                    <a:solidFill>
                      <a:schemeClr val="tx1"/>
                    </a:solidFill>
                    <a:latin typeface="DM Serif Display" pitchFamily="2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r</a:t>
                </a:r>
                <a:r>
                  <a:rPr lang="en-IN" baseline="-25000" dirty="0" err="1">
                    <a:solidFill>
                      <a:schemeClr val="tx1"/>
                    </a:solidFill>
                    <a:latin typeface="DM Serif Display" pitchFamily="2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p,t</a:t>
                </a:r>
                <a:r>
                  <a:rPr lang="en-IN" baseline="-25000" dirty="0">
                    <a:solidFill>
                      <a:schemeClr val="tx1"/>
                    </a:solidFill>
                    <a:latin typeface="DM Serif Display" pitchFamily="2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DM Serif Display" pitchFamily="2" charset="0"/>
                    <a:ea typeface="Calibri" panose="020F0502020204030204" pitchFamily="34" charset="0"/>
                    <a:cs typeface="Calibri" panose="020F0502020204030204" pitchFamily="34" charset="0"/>
                  </a:rPr>
                  <a:t>≈</a:t>
                </a:r>
                <a:r>
                  <a:rPr lang="en-IN" dirty="0">
                    <a:solidFill>
                      <a:schemeClr val="tx1"/>
                    </a:solidFill>
                    <a:latin typeface="DM Serif Display" pitchFamily="2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naryPr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𝑖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𝑁</m:t>
                        </m:r>
                      </m:sup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𝑤</m:t>
                        </m:r>
                      </m:e>
                    </m:nary>
                  </m:oMath>
                </a14:m>
                <a:r>
                  <a:rPr lang="en-IN" baseline="-25000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r</a:t>
                </a:r>
                <a:r>
                  <a:rPr lang="en-IN" baseline="-25000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it</a:t>
                </a:r>
                <a:endParaRPr lang="en-IN" dirty="0">
                  <a:solidFill>
                    <a:schemeClr val="tx1"/>
                  </a:solidFill>
                  <a:latin typeface="DM Serif Display" pitchFamily="2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152400"/>
                <a:endParaRPr lang="en-IN" sz="3200" dirty="0">
                  <a:solidFill>
                    <a:schemeClr val="tx1"/>
                  </a:solidFill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527B303E-E2C7-4C0E-8AB6-76A51D5F8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00" y="381000"/>
                <a:ext cx="3729600" cy="4223225"/>
              </a:xfrm>
              <a:prstGeom prst="rect">
                <a:avLst/>
              </a:prstGeom>
              <a:blipFill>
                <a:blip r:embed="rId2"/>
                <a:stretch>
                  <a:fillRect t="-576" r="-977" b="-8213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7">
                <a:extLst>
                  <a:ext uri="{FF2B5EF4-FFF2-40B4-BE49-F238E27FC236}">
                    <a16:creationId xmlns:a16="http://schemas.microsoft.com/office/drawing/2014/main" id="{F5BCD681-9519-4BB0-8076-3093A98CBC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022" y="381000"/>
                <a:ext cx="3624577" cy="422322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1pPr>
                <a:lvl2pPr marL="914400" marR="0" lvl="1" indent="-3238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2pPr>
                <a:lvl3pPr marL="1371600" marR="0" lvl="2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3pPr>
                <a:lvl4pPr marL="1828800" marR="0" lvl="3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4pPr>
                <a:lvl5pPr marL="2286000" marR="0" lvl="4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5pPr>
                <a:lvl6pPr marL="2743200" marR="0" lvl="5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6pPr>
                <a:lvl7pPr marL="3200400" marR="0" lvl="6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7pPr>
                <a:lvl8pPr marL="3657600" marR="0" lvl="7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8pPr>
                <a:lvl9pPr marL="4114800" marR="0" lvl="8" indent="-323850" algn="ctr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500"/>
                  <a:buFont typeface="Hind Madurai Medium"/>
                  <a:buNone/>
                  <a:defRPr sz="1500" b="0" i="0" u="none" strike="noStrike" cap="none">
                    <a:solidFill>
                      <a:schemeClr val="dk1"/>
                    </a:solidFill>
                    <a:latin typeface="Hind Madurai Medium"/>
                    <a:ea typeface="Hind Madurai Medium"/>
                    <a:cs typeface="Hind Madurai Medium"/>
                    <a:sym typeface="Hind Madurai Medium"/>
                  </a:defRPr>
                </a:lvl9pPr>
              </a:lstStyle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3200" u="sng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Log Return</a:t>
                </a: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endParaRPr lang="en-IN" sz="1600" dirty="0">
                  <a:solidFill>
                    <a:schemeClr val="tx1"/>
                  </a:solidFill>
                  <a:latin typeface="DM Serif Display" pitchFamily="2" charset="0"/>
                  <a:ea typeface="DengXian" panose="02010600030101010101" pitchFamily="2" charset="-122"/>
                  <a:cs typeface="Cordia New" panose="020B0304020202020204" pitchFamily="34" charset="-34"/>
                </a:endParaRP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600" b="1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Log returns effectively capture the compounding effect.</a:t>
                </a: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600" b="1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The compounding of returns of stocks can be easily understood by assuming the normal dist</a:t>
                </a:r>
                <a:r>
                  <a:rPr lang="en-IN" sz="1800" b="1" dirty="0">
                    <a:solidFill>
                      <a:schemeClr val="tx1"/>
                    </a:solidFill>
                    <a:latin typeface="DM Serif Display" pitchFamily="2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ribution</a:t>
                </a:r>
                <a:r>
                  <a:rPr lang="en-IN" sz="1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 </a:t>
                </a: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endParaRPr lang="en-IN" sz="1600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ordia New" panose="020B0304020202020204" pitchFamily="34" charset="-34"/>
                </a:endParaRPr>
              </a:p>
              <a:p>
                <a:pPr marL="152400" indent="0">
                  <a:lnSpc>
                    <a:spcPct val="107000"/>
                  </a:lnSpc>
                  <a:spcAft>
                    <a:spcPts val="800"/>
                  </a:spcAft>
                </a:pPr>
                <a:endParaRPr lang="en-IN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152400" indent="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            </a:t>
                </a:r>
                <a:r>
                  <a:rPr lang="en-IN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r</a:t>
                </a:r>
                <a:r>
                  <a:rPr lang="en-IN" sz="2400" baseline="-25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i</a:t>
                </a:r>
                <a:r>
                  <a:rPr lang="en-IN" sz="24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 </a:t>
                </a:r>
                <a:r>
                  <a:rPr lang="en-I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 = ln(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ordia New" panose="020B0304020202020204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  <m:t>𝑖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ordia New" panose="020B0304020202020204" pitchFamily="34" charset="-34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ordia New" panose="020B0304020202020204" pitchFamily="34" charset="-34"/>
                  </a:rPr>
                  <a:t>)</a:t>
                </a:r>
                <a:endParaRPr lang="en-IN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0" name="Text Placeholder 7">
                <a:extLst>
                  <a:ext uri="{FF2B5EF4-FFF2-40B4-BE49-F238E27FC236}">
                    <a16:creationId xmlns:a16="http://schemas.microsoft.com/office/drawing/2014/main" id="{F5BCD681-9519-4BB0-8076-3093A98C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2" y="381000"/>
                <a:ext cx="3624577" cy="4223226"/>
              </a:xfrm>
              <a:prstGeom prst="rect">
                <a:avLst/>
              </a:prstGeom>
              <a:blipFill>
                <a:blip r:embed="rId3"/>
                <a:stretch>
                  <a:fillRect t="-1729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C72F24B-B0CB-4B5D-80D3-BBDCB555AD8F}"/>
              </a:ext>
            </a:extLst>
          </p:cNvPr>
          <p:cNvSpPr/>
          <p:nvPr/>
        </p:nvSpPr>
        <p:spPr>
          <a:xfrm>
            <a:off x="1698173" y="3647288"/>
            <a:ext cx="1746297" cy="6772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91288-8EB6-4B1B-BEBE-C8E010685517}"/>
              </a:ext>
            </a:extLst>
          </p:cNvPr>
          <p:cNvSpPr/>
          <p:nvPr/>
        </p:nvSpPr>
        <p:spPr>
          <a:xfrm>
            <a:off x="5637653" y="3585410"/>
            <a:ext cx="2055681" cy="55689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46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>
            <a:spLocks noGrp="1"/>
          </p:cNvSpPr>
          <p:nvPr>
            <p:ph type="title"/>
          </p:nvPr>
        </p:nvSpPr>
        <p:spPr>
          <a:xfrm>
            <a:off x="865659" y="5415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Fitting Of Models</a:t>
            </a:r>
            <a:br>
              <a:rPr lang="en-IN" sz="3600" dirty="0">
                <a:solidFill>
                  <a:schemeClr val="bg1"/>
                </a:solidFill>
              </a:rPr>
            </a:br>
            <a:endParaRPr dirty="0"/>
          </a:p>
        </p:txBody>
      </p:sp>
      <p:sp>
        <p:nvSpPr>
          <p:cNvPr id="469" name="Google Shape;469;p41"/>
          <p:cNvSpPr txBox="1">
            <a:spLocks noGrp="1"/>
          </p:cNvSpPr>
          <p:nvPr>
            <p:ph type="body" idx="1"/>
          </p:nvPr>
        </p:nvSpPr>
        <p:spPr>
          <a:xfrm>
            <a:off x="823904" y="497488"/>
            <a:ext cx="3191719" cy="3439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IN" sz="2400" dirty="0">
                <a:solidFill>
                  <a:schemeClr val="tx1"/>
                </a:solidFill>
                <a:latin typeface="DM Serif Display" pitchFamily="2" charset="0"/>
              </a:rPr>
              <a:t>T- Copula Model</a:t>
            </a:r>
          </a:p>
          <a:p>
            <a:pPr marL="0" indent="0">
              <a:buClr>
                <a:schemeClr val="tx1"/>
              </a:buClr>
              <a:buNone/>
            </a:pPr>
            <a:endParaRPr lang="en-IN" sz="1800" u="sng" dirty="0">
              <a:solidFill>
                <a:schemeClr val="tx1"/>
              </a:solidFill>
              <a:latin typeface="DM Serif Display" pitchFamily="2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400" dirty="0">
                <a:solidFill>
                  <a:schemeClr val="tx1"/>
                </a:solidFill>
                <a:latin typeface="DM Serif Display" pitchFamily="2" charset="0"/>
              </a:rPr>
              <a:t>The t copula is defined as a model to represent the dependence structure reserved in a multivariate t distribution.</a:t>
            </a:r>
            <a:endParaRPr sz="1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0CAFD0-D968-4426-9750-67088DF635A7}"/>
              </a:ext>
            </a:extLst>
          </p:cNvPr>
          <p:cNvCxnSpPr/>
          <p:nvPr/>
        </p:nvCxnSpPr>
        <p:spPr>
          <a:xfrm>
            <a:off x="865659" y="1933411"/>
            <a:ext cx="27351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5AC7964-E161-4A53-B3EE-0C64B029ADF2}"/>
              </a:ext>
            </a:extLst>
          </p:cNvPr>
          <p:cNvSpPr/>
          <p:nvPr/>
        </p:nvSpPr>
        <p:spPr>
          <a:xfrm>
            <a:off x="658225" y="1283779"/>
            <a:ext cx="3273515" cy="19130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74C98-2D28-45FF-BC3D-54793501C218}"/>
              </a:ext>
            </a:extLst>
          </p:cNvPr>
          <p:cNvSpPr txBox="1"/>
          <p:nvPr/>
        </p:nvSpPr>
        <p:spPr>
          <a:xfrm>
            <a:off x="5357250" y="2711484"/>
            <a:ext cx="3184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Normal Copula Model</a:t>
            </a:r>
          </a:p>
          <a:p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The Gaussian copula is </a:t>
            </a:r>
            <a:r>
              <a:rPr lang="en-US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a </a:t>
            </a:r>
            <a:r>
              <a:rPr lang="en-US" i="0" dirty="0">
                <a:solidFill>
                  <a:schemeClr val="tx1"/>
                </a:solidFill>
                <a:effectLst/>
                <a:latin typeface="DM Serif Display" pitchFamily="2" charset="0"/>
              </a:rPr>
              <a:t>distribution over the unit hypercube</a:t>
            </a:r>
            <a:r>
              <a:rPr lang="en-US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 . It is constructed from a multivariate normal distribution over. by using the probability integral transform.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12BCA0-FE9E-4997-896A-F4478AAB4D03}"/>
              </a:ext>
            </a:extLst>
          </p:cNvPr>
          <p:cNvCxnSpPr/>
          <p:nvPr/>
        </p:nvCxnSpPr>
        <p:spPr>
          <a:xfrm>
            <a:off x="5450085" y="3189999"/>
            <a:ext cx="27351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4B8B22-F204-41AE-A92C-4C54EA1FDFC0}"/>
                  </a:ext>
                </a:extLst>
              </p:cNvPr>
              <p:cNvSpPr txBox="1"/>
              <p:nvPr/>
            </p:nvSpPr>
            <p:spPr>
              <a:xfrm>
                <a:off x="5183802" y="1164250"/>
                <a:ext cx="3091344" cy="1373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Under </a:t>
                </a:r>
                <a:r>
                  <a:rPr lang="en-US" b="1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normal copula</a:t>
                </a:r>
                <a:r>
                  <a:rPr lang="en-US" b="0" i="0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, the return of the portfolios is:</a:t>
                </a:r>
                <a:endParaRPr lang="en-IN" i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DM Serif Display" pitchFamily="2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𝒁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p>
                        <m:e>
                          <m:sSub>
                            <m:sSubPr>
                              <m:ctrlP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𝝓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b="1" dirty="0">
                  <a:effectLst/>
                  <a:latin typeface="DM Serif Display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4B8B22-F204-41AE-A92C-4C54EA1FD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802" y="1164250"/>
                <a:ext cx="3091344" cy="1373196"/>
              </a:xfrm>
              <a:prstGeom prst="rect">
                <a:avLst/>
              </a:prstGeom>
              <a:blipFill>
                <a:blip r:embed="rId3"/>
                <a:stretch>
                  <a:fillRect l="-592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B1D059-DA24-4EB0-B80F-CE6664DE4EE9}"/>
                  </a:ext>
                </a:extLst>
              </p:cNvPr>
              <p:cNvSpPr txBox="1"/>
              <p:nvPr/>
            </p:nvSpPr>
            <p:spPr>
              <a:xfrm>
                <a:off x="823904" y="3477687"/>
                <a:ext cx="2942155" cy="1179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Under </a:t>
                </a:r>
                <a:r>
                  <a:rPr lang="en-US" b="1" i="0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t-copula</a:t>
                </a:r>
                <a:r>
                  <a:rPr lang="en-US" b="0" i="0" strike="noStrike" baseline="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DM Serif Display" pitchFamily="2" charset="0"/>
                  </a:rPr>
                  <a:t>, the return of the portfolios is:</a:t>
                </a:r>
                <a:endParaRPr lang="en-IN" i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DM Serif Display" pitchFamily="2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p>
                        <m:e>
                          <m:sSub>
                            <m:sSubPr>
                              <m:ctrlP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b="1" dirty="0"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B1D059-DA24-4EB0-B80F-CE6664DE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04" y="3477687"/>
                <a:ext cx="2942155" cy="1179618"/>
              </a:xfrm>
              <a:prstGeom prst="rect">
                <a:avLst/>
              </a:prstGeom>
              <a:blipFill>
                <a:blip r:embed="rId4"/>
                <a:stretch>
                  <a:fillRect l="-621" t="-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12CBDD-6A3B-46D4-AD4E-06F924B43FD6}"/>
              </a:ext>
            </a:extLst>
          </p:cNvPr>
          <p:cNvCxnSpPr/>
          <p:nvPr/>
        </p:nvCxnSpPr>
        <p:spPr>
          <a:xfrm>
            <a:off x="4572000" y="1270450"/>
            <a:ext cx="0" cy="331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DC601E-49FE-4CB1-93D6-7225F98C219D}"/>
              </a:ext>
            </a:extLst>
          </p:cNvPr>
          <p:cNvCxnSpPr/>
          <p:nvPr/>
        </p:nvCxnSpPr>
        <p:spPr>
          <a:xfrm>
            <a:off x="3649508" y="3514323"/>
            <a:ext cx="922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F8F1F3-8F27-4EF0-9DFE-89121F5DBFE9}"/>
              </a:ext>
            </a:extLst>
          </p:cNvPr>
          <p:cNvCxnSpPr/>
          <p:nvPr/>
        </p:nvCxnSpPr>
        <p:spPr>
          <a:xfrm>
            <a:off x="4572000" y="2278754"/>
            <a:ext cx="92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39E4392-6654-4AAD-AA21-C4128EC5C80A}"/>
              </a:ext>
            </a:extLst>
          </p:cNvPr>
          <p:cNvSpPr/>
          <p:nvPr/>
        </p:nvSpPr>
        <p:spPr>
          <a:xfrm>
            <a:off x="5267768" y="2595458"/>
            <a:ext cx="3273515" cy="19130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21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9C6B30-37F0-4530-9F27-0FC6557E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38" y="1769919"/>
            <a:ext cx="2769827" cy="1535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99EE9F-E534-4EA0-A0A0-48721CA2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60" y="1769920"/>
            <a:ext cx="2769827" cy="1535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04C34-4C31-4271-8E8F-0BAA709F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737" y="3381174"/>
            <a:ext cx="2769827" cy="1535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0CA20-3997-4736-856C-F61FA31D2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560" y="3381174"/>
            <a:ext cx="2769827" cy="1535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B0238-DCF3-4633-9CCC-2A23451E1570}"/>
              </a:ext>
            </a:extLst>
          </p:cNvPr>
          <p:cNvSpPr txBox="1"/>
          <p:nvPr/>
        </p:nvSpPr>
        <p:spPr>
          <a:xfrm>
            <a:off x="1002481" y="5143"/>
            <a:ext cx="9019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DM Serif Display" pitchFamily="2" charset="0"/>
              </a:rPr>
              <a:t>   </a:t>
            </a:r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H</a:t>
            </a:r>
            <a:r>
              <a:rPr lang="en-IN" sz="3600" u="sng" dirty="0">
                <a:solidFill>
                  <a:schemeClr val="tx1"/>
                </a:solidFill>
                <a:latin typeface="DM Serif Display" pitchFamily="2" charset="0"/>
              </a:rPr>
              <a:t>istogram &amp; Density Plot of</a:t>
            </a:r>
          </a:p>
          <a:p>
            <a:r>
              <a:rPr lang="en-IN" sz="3600" dirty="0">
                <a:solidFill>
                  <a:schemeClr val="tx1"/>
                </a:solidFill>
                <a:latin typeface="DM Serif Display" pitchFamily="2" charset="0"/>
              </a:rPr>
              <a:t>            </a:t>
            </a:r>
            <a:r>
              <a:rPr lang="en-IN" sz="3600" u="sng" dirty="0">
                <a:solidFill>
                  <a:schemeClr val="tx1"/>
                </a:solidFill>
                <a:latin typeface="DM Serif Display" pitchFamily="2" charset="0"/>
              </a:rPr>
              <a:t>t &amp; Gaussian Copula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AF7E6-4252-5CC2-6899-AD3314D503D5}"/>
              </a:ext>
            </a:extLst>
          </p:cNvPr>
          <p:cNvSpPr txBox="1"/>
          <p:nvPr/>
        </p:nvSpPr>
        <p:spPr>
          <a:xfrm>
            <a:off x="3192554" y="1245410"/>
            <a:ext cx="2900792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Cambria"/>
              </a:rPr>
              <a:t>Aggressive Portfolio</a:t>
            </a:r>
            <a:endParaRPr lang="en-IN" sz="1800" b="1" u="sng" dirty="0">
              <a:solidFill>
                <a:schemeClr val="tx1"/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5403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BB8FE-DA0B-4754-A19A-AA819BF91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68" y="735252"/>
            <a:ext cx="3178503" cy="1928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8B6D2-A9BA-4CCA-A403-B0AC3ED8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29" y="2882344"/>
            <a:ext cx="3178501" cy="192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4357FA-F0DC-40A0-9A1F-A55304AB4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70" y="2882344"/>
            <a:ext cx="3178501" cy="1928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EE614-226E-4A09-9C96-A9BF3CD9D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227" y="735252"/>
            <a:ext cx="3178503" cy="1928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3E76A6-8EEC-4CAA-9882-BFA77AB34558}"/>
              </a:ext>
            </a:extLst>
          </p:cNvPr>
          <p:cNvSpPr txBox="1"/>
          <p:nvPr/>
        </p:nvSpPr>
        <p:spPr>
          <a:xfrm>
            <a:off x="2974228" y="256522"/>
            <a:ext cx="2900792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ea typeface="Cambria" panose="02040503050406030204" pitchFamily="18" charset="0"/>
              </a:rPr>
              <a:t>Defensive Portfolio</a:t>
            </a:r>
            <a:endParaRPr lang="en-IN" sz="1800" b="1" u="sng" dirty="0">
              <a:solidFill>
                <a:schemeClr val="tx1"/>
              </a:solidFill>
              <a:latin typeface="DM Serif Display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2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4003E-21FB-422A-9FE1-380ED887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59" y="2871790"/>
            <a:ext cx="3178501" cy="192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AEF0C-D603-40DC-9C23-08D74D89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34636"/>
            <a:ext cx="3178501" cy="19282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4C7A9-BF18-4D89-9F69-B9FF4C364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1790"/>
            <a:ext cx="3178501" cy="19282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18435-094D-4541-A25C-810A79353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59" y="834636"/>
            <a:ext cx="3178501" cy="19282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0FD1AB-AAED-4158-A181-C64BB1D26875}"/>
              </a:ext>
            </a:extLst>
          </p:cNvPr>
          <p:cNvSpPr txBox="1"/>
          <p:nvPr/>
        </p:nvSpPr>
        <p:spPr>
          <a:xfrm>
            <a:off x="2928508" y="343414"/>
            <a:ext cx="2900792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latin typeface="DM Serif Display" pitchFamily="2" charset="0"/>
                <a:ea typeface="Cambria" panose="02040503050406030204" pitchFamily="18" charset="0"/>
              </a:rPr>
              <a:t>Rising Giants </a:t>
            </a: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ea typeface="Cambria" panose="02040503050406030204" pitchFamily="18" charset="0"/>
              </a:rPr>
              <a:t>Portfolio</a:t>
            </a:r>
            <a:endParaRPr lang="en-IN" sz="1800" b="1" u="sng" dirty="0">
              <a:solidFill>
                <a:schemeClr val="tx1"/>
              </a:solidFill>
              <a:latin typeface="DM Serif Display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55CF22-31CA-434C-BFDD-6E397610F8E9}"/>
              </a:ext>
            </a:extLst>
          </p:cNvPr>
          <p:cNvSpPr txBox="1"/>
          <p:nvPr/>
        </p:nvSpPr>
        <p:spPr>
          <a:xfrm>
            <a:off x="1205663" y="464563"/>
            <a:ext cx="819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Criteria to check best fit Copula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16BB9-7191-4026-9139-AB675C303B21}"/>
              </a:ext>
            </a:extLst>
          </p:cNvPr>
          <p:cNvSpPr txBox="1"/>
          <p:nvPr/>
        </p:nvSpPr>
        <p:spPr>
          <a:xfrm>
            <a:off x="1205663" y="4029297"/>
            <a:ext cx="458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Higher Value of Loglikelihood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Lower Value of AIC</a:t>
            </a:r>
            <a:endParaRPr lang="en-IN" sz="20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2F407-B4B3-4B02-8F23-DC0407F81492}"/>
              </a:ext>
            </a:extLst>
          </p:cNvPr>
          <p:cNvSpPr txBox="1"/>
          <p:nvPr/>
        </p:nvSpPr>
        <p:spPr>
          <a:xfrm>
            <a:off x="1796332" y="3456947"/>
            <a:ext cx="2640149" cy="40011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AIC = -2 Loglik + 2*NE</a:t>
            </a:r>
            <a:endParaRPr lang="en-IN" sz="20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FD0F6-443F-434B-AD34-7B2F06E82280}"/>
              </a:ext>
            </a:extLst>
          </p:cNvPr>
          <p:cNvSpPr txBox="1"/>
          <p:nvPr/>
        </p:nvSpPr>
        <p:spPr>
          <a:xfrm>
            <a:off x="1548994" y="2880986"/>
            <a:ext cx="458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DM Serif Display" pitchFamily="2" charset="0"/>
              </a:rPr>
              <a:t>NE : Estimated number of parameters</a:t>
            </a:r>
            <a:endParaRPr lang="en-IN" sz="12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3AB41-0A82-420C-92FF-E8E8862B95DF}"/>
                  </a:ext>
                </a:extLst>
              </p:cNvPr>
              <p:cNvSpPr txBox="1"/>
              <p:nvPr/>
            </p:nvSpPr>
            <p:spPr>
              <a:xfrm>
                <a:off x="1548994" y="1765340"/>
                <a:ext cx="5118653" cy="478977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1800" b="0" i="0" u="none" strike="noStrike" baseline="0" dirty="0">
                    <a:solidFill>
                      <a:schemeClr val="tx1"/>
                    </a:solidFill>
                    <a:latin typeface="DM Serif Display" pitchFamily="2" charset="0"/>
                  </a:rPr>
                  <a:t>Max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18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18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8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800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IN" sz="105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;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IN" sz="105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),…,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IN" sz="105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I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IN" sz="105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;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IN" sz="105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IN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);</m:t>
                        </m:r>
                        <m:r>
                          <m:rPr>
                            <m:nor/>
                          </m:rPr>
                          <a:rPr lang="en-IN" sz="1800" b="0" i="0" dirty="0" smtClean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l-GR" sz="1800" dirty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),</m:t>
                        </m:r>
                        <m:r>
                          <m:rPr>
                            <m:nor/>
                          </m:rPr>
                          <a:rPr lang="en-IN" sz="1800" b="0" i="0" dirty="0" smtClean="0">
                            <a:solidFill>
                              <a:schemeClr val="tx1"/>
                            </a:solidFill>
                            <a:latin typeface="DM Serif Display" pitchFamily="2" charset="0"/>
                          </a:rPr>
                          <m:t>    </m:t>
                        </m:r>
                        <m:r>
                          <a:rPr lang="en-I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3AB41-0A82-420C-92FF-E8E8862B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94" y="1765340"/>
                <a:ext cx="5118653" cy="478977"/>
              </a:xfrm>
              <a:prstGeom prst="rect">
                <a:avLst/>
              </a:prstGeom>
              <a:blipFill>
                <a:blip r:embed="rId2"/>
                <a:stretch>
                  <a:fillRect l="-831" t="-106250" b="-171250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54D771-31E9-4EC8-BA54-E8813722D4B7}"/>
              </a:ext>
            </a:extLst>
          </p:cNvPr>
          <p:cNvSpPr txBox="1"/>
          <p:nvPr/>
        </p:nvSpPr>
        <p:spPr>
          <a:xfrm>
            <a:off x="1205663" y="1204272"/>
            <a:ext cx="712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The log likelihood function of the copula:</a:t>
            </a:r>
            <a:endParaRPr lang="en-IN" sz="18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AD85B-8BED-41C7-AC9F-5B5B3E26643D}"/>
              </a:ext>
            </a:extLst>
          </p:cNvPr>
          <p:cNvSpPr txBox="1"/>
          <p:nvPr/>
        </p:nvSpPr>
        <p:spPr>
          <a:xfrm>
            <a:off x="1205663" y="2489693"/>
            <a:ext cx="712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0" i="0" u="none" strike="noStrike" baseline="0" dirty="0">
                <a:solidFill>
                  <a:schemeClr val="tx1"/>
                </a:solidFill>
                <a:latin typeface="DM Serif Display" pitchFamily="2" charset="0"/>
              </a:rPr>
              <a:t>Akaike Information Criterion (AIC):</a:t>
            </a:r>
            <a:endParaRPr lang="en-IN" sz="1800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60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 txBox="1">
            <a:spLocks noGrp="1"/>
          </p:cNvSpPr>
          <p:nvPr>
            <p:ph type="title"/>
          </p:nvPr>
        </p:nvSpPr>
        <p:spPr>
          <a:xfrm>
            <a:off x="725026" y="1331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ea typeface="Cambria" panose="02040503050406030204" pitchFamily="18" charset="0"/>
              </a:rPr>
              <a:t>Model Comparison</a:t>
            </a:r>
            <a:endParaRPr sz="36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  <a:ea typeface="Cambria" panose="02040503050406030204" pitchFamily="18" charset="0"/>
            </a:endParaRPr>
          </a:p>
        </p:txBody>
      </p:sp>
      <p:sp>
        <p:nvSpPr>
          <p:cNvPr id="769" name="Google Shape;769;p55"/>
          <p:cNvSpPr txBox="1">
            <a:spLocks noGrp="1"/>
          </p:cNvSpPr>
          <p:nvPr>
            <p:ph type="title" idx="2"/>
          </p:nvPr>
        </p:nvSpPr>
        <p:spPr>
          <a:xfrm>
            <a:off x="213832" y="816391"/>
            <a:ext cx="3019969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IN" sz="2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Aggressive </a:t>
            </a:r>
            <a:r>
              <a:rPr lang="en-IN" sz="2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Portfolio</a:t>
            </a:r>
            <a:endParaRPr sz="2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71" name="Google Shape;771;p55"/>
          <p:cNvSpPr txBox="1">
            <a:spLocks noGrp="1"/>
          </p:cNvSpPr>
          <p:nvPr>
            <p:ph type="title" idx="3"/>
          </p:nvPr>
        </p:nvSpPr>
        <p:spPr>
          <a:xfrm>
            <a:off x="3179914" y="838225"/>
            <a:ext cx="2797212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tx1"/>
              </a:buClr>
              <a:buSzPct val="73000"/>
            </a:pPr>
            <a:r>
              <a:rPr lang="en-IN" sz="2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Defensive </a:t>
            </a:r>
            <a:r>
              <a:rPr lang="en-IN" sz="2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Portfolio</a:t>
            </a:r>
            <a:endParaRPr sz="2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73" name="Google Shape;773;p55"/>
          <p:cNvSpPr txBox="1">
            <a:spLocks noGrp="1"/>
          </p:cNvSpPr>
          <p:nvPr>
            <p:ph type="title" idx="5"/>
          </p:nvPr>
        </p:nvSpPr>
        <p:spPr>
          <a:xfrm>
            <a:off x="6132958" y="838225"/>
            <a:ext cx="2902918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0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Rising Giants </a:t>
            </a:r>
            <a:r>
              <a:rPr lang="en-IN" sz="2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Portfolio</a:t>
            </a:r>
            <a:endParaRPr sz="2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83" name="Google Shape;783;p55"/>
          <p:cNvSpPr txBox="1"/>
          <p:nvPr/>
        </p:nvSpPr>
        <p:spPr>
          <a:xfrm>
            <a:off x="4270350" y="4306975"/>
            <a:ext cx="610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500" b="1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87" name="Google Shape;787;p55"/>
          <p:cNvCxnSpPr/>
          <p:nvPr/>
        </p:nvCxnSpPr>
        <p:spPr>
          <a:xfrm>
            <a:off x="3166875" y="1138275"/>
            <a:ext cx="0" cy="3465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55"/>
          <p:cNvCxnSpPr>
            <a:cxnSpLocks/>
          </p:cNvCxnSpPr>
          <p:nvPr/>
        </p:nvCxnSpPr>
        <p:spPr>
          <a:xfrm>
            <a:off x="6009050" y="1138275"/>
            <a:ext cx="0" cy="3465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B9CE98-A083-4C97-947A-7F0854E7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99901"/>
              </p:ext>
            </p:extLst>
          </p:nvPr>
        </p:nvGraphicFramePr>
        <p:xfrm>
          <a:off x="725026" y="1798681"/>
          <a:ext cx="2155733" cy="12668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16330">
                  <a:extLst>
                    <a:ext uri="{9D8B030D-6E8A-4147-A177-3AD203B41FA5}">
                      <a16:colId xmlns:a16="http://schemas.microsoft.com/office/drawing/2014/main" val="1519027338"/>
                    </a:ext>
                  </a:extLst>
                </a:gridCol>
                <a:gridCol w="1020825">
                  <a:extLst>
                    <a:ext uri="{9D8B030D-6E8A-4147-A177-3AD203B41FA5}">
                      <a16:colId xmlns:a16="http://schemas.microsoft.com/office/drawing/2014/main" val="4047717388"/>
                    </a:ext>
                  </a:extLst>
                </a:gridCol>
                <a:gridCol w="718578">
                  <a:extLst>
                    <a:ext uri="{9D8B030D-6E8A-4147-A177-3AD203B41FA5}">
                      <a16:colId xmlns:a16="http://schemas.microsoft.com/office/drawing/2014/main" val="3858061792"/>
                    </a:ext>
                  </a:extLst>
                </a:gridCol>
              </a:tblGrid>
              <a:tr h="253372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loglikelihood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aic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8848958"/>
                  </a:ext>
                </a:extLst>
              </a:tr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RIL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1143.151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-2282.3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7491119"/>
                  </a:ext>
                </a:extLst>
              </a:tr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TCS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1275.954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-2547.91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36727659"/>
                  </a:ext>
                </a:extLst>
              </a:tr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HB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1197.235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-2390.47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6027641"/>
                  </a:ext>
                </a:extLst>
              </a:tr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BFL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1036.594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-2069.19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9408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6794E9-2297-49E8-AD58-013158E73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78547"/>
              </p:ext>
            </p:extLst>
          </p:nvPr>
        </p:nvGraphicFramePr>
        <p:xfrm>
          <a:off x="725026" y="3561972"/>
          <a:ext cx="2155736" cy="1213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86793">
                  <a:extLst>
                    <a:ext uri="{9D8B030D-6E8A-4147-A177-3AD203B41FA5}">
                      <a16:colId xmlns:a16="http://schemas.microsoft.com/office/drawing/2014/main" val="120465767"/>
                    </a:ext>
                  </a:extLst>
                </a:gridCol>
                <a:gridCol w="950365">
                  <a:extLst>
                    <a:ext uri="{9D8B030D-6E8A-4147-A177-3AD203B41FA5}">
                      <a16:colId xmlns:a16="http://schemas.microsoft.com/office/drawing/2014/main" val="2038347110"/>
                    </a:ext>
                  </a:extLst>
                </a:gridCol>
                <a:gridCol w="718578">
                  <a:extLst>
                    <a:ext uri="{9D8B030D-6E8A-4147-A177-3AD203B41FA5}">
                      <a16:colId xmlns:a16="http://schemas.microsoft.com/office/drawing/2014/main" val="4072659130"/>
                    </a:ext>
                  </a:extLst>
                </a:gridCol>
              </a:tblGrid>
              <a:tr h="242792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loglikelihood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aic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4177806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RIL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1224.895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-2443.79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7414070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TCS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1337.613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-2669.23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3366637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HB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1255.995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-2505.99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4300548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BFL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1120.334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-2234.67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192598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8F5EA9-1F4D-446B-98F2-14A607BC7A8B}"/>
              </a:ext>
            </a:extLst>
          </p:cNvPr>
          <p:cNvSpPr txBox="1"/>
          <p:nvPr/>
        </p:nvSpPr>
        <p:spPr>
          <a:xfrm>
            <a:off x="944208" y="1425292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</a:rPr>
              <a:t>Normal copula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1B75E2-3F7A-42C9-B926-B19D91A99DED}"/>
              </a:ext>
            </a:extLst>
          </p:cNvPr>
          <p:cNvSpPr txBox="1"/>
          <p:nvPr/>
        </p:nvSpPr>
        <p:spPr>
          <a:xfrm>
            <a:off x="1127111" y="3175158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  <a:ea typeface="Cambria" panose="02040503050406030204" pitchFamily="18" charset="0"/>
              </a:rPr>
              <a:t>T- copula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BE49F7-0A4C-4008-BE66-EA682ABA0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4570"/>
              </p:ext>
            </p:extLst>
          </p:nvPr>
        </p:nvGraphicFramePr>
        <p:xfrm>
          <a:off x="3452989" y="1793421"/>
          <a:ext cx="2215754" cy="127212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09646">
                  <a:extLst>
                    <a:ext uri="{9D8B030D-6E8A-4147-A177-3AD203B41FA5}">
                      <a16:colId xmlns:a16="http://schemas.microsoft.com/office/drawing/2014/main" val="1426272196"/>
                    </a:ext>
                  </a:extLst>
                </a:gridCol>
                <a:gridCol w="967523">
                  <a:extLst>
                    <a:ext uri="{9D8B030D-6E8A-4147-A177-3AD203B41FA5}">
                      <a16:colId xmlns:a16="http://schemas.microsoft.com/office/drawing/2014/main" val="4057833016"/>
                    </a:ext>
                  </a:extLst>
                </a:gridCol>
                <a:gridCol w="738585">
                  <a:extLst>
                    <a:ext uri="{9D8B030D-6E8A-4147-A177-3AD203B41FA5}">
                      <a16:colId xmlns:a16="http://schemas.microsoft.com/office/drawing/2014/main" val="3094570312"/>
                    </a:ext>
                  </a:extLst>
                </a:gridCol>
              </a:tblGrid>
              <a:tr h="236049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loglikelihood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aic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6682074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SUNP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1214.209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-2424.42</a:t>
                      </a:r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3126643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IOCL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1204.364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-2404.73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1648138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RAJEX</a:t>
                      </a:r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1289.398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-2574.8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91049988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HINU</a:t>
                      </a:r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1220.654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-2437.31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66307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A5F568-C93B-4790-A5DE-11C2F25DC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4637"/>
              </p:ext>
            </p:extLst>
          </p:nvPr>
        </p:nvGraphicFramePr>
        <p:xfrm>
          <a:off x="3452989" y="3561972"/>
          <a:ext cx="2215755" cy="1213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90023">
                  <a:extLst>
                    <a:ext uri="{9D8B030D-6E8A-4147-A177-3AD203B41FA5}">
                      <a16:colId xmlns:a16="http://schemas.microsoft.com/office/drawing/2014/main" val="2493351322"/>
                    </a:ext>
                  </a:extLst>
                </a:gridCol>
                <a:gridCol w="987147">
                  <a:extLst>
                    <a:ext uri="{9D8B030D-6E8A-4147-A177-3AD203B41FA5}">
                      <a16:colId xmlns:a16="http://schemas.microsoft.com/office/drawing/2014/main" val="2345606889"/>
                    </a:ext>
                  </a:extLst>
                </a:gridCol>
                <a:gridCol w="738585">
                  <a:extLst>
                    <a:ext uri="{9D8B030D-6E8A-4147-A177-3AD203B41FA5}">
                      <a16:colId xmlns:a16="http://schemas.microsoft.com/office/drawing/2014/main" val="263476041"/>
                    </a:ext>
                  </a:extLst>
                </a:gridCol>
              </a:tblGrid>
              <a:tr h="242792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loglikelihood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aic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3563648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SUNP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1254.531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-2503.06</a:t>
                      </a:r>
                      <a:endParaRPr lang="en-IN" sz="12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3381560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IOCL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1343.34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-2680.68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8923647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RAJEX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1383.183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-2760.37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2376066"/>
                  </a:ext>
                </a:extLst>
              </a:tr>
              <a:tr h="24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HINU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1248.077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-2490.15</a:t>
                      </a:r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58825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F4416BA-0AA9-494C-8A99-C4657C5B6511}"/>
              </a:ext>
            </a:extLst>
          </p:cNvPr>
          <p:cNvSpPr txBox="1"/>
          <p:nvPr/>
        </p:nvSpPr>
        <p:spPr>
          <a:xfrm>
            <a:off x="3770764" y="1432434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</a:rPr>
              <a:t>Normal copula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E7636-B2DE-4AD7-A721-E97D9BA807F3}"/>
              </a:ext>
            </a:extLst>
          </p:cNvPr>
          <p:cNvSpPr txBox="1"/>
          <p:nvPr/>
        </p:nvSpPr>
        <p:spPr>
          <a:xfrm>
            <a:off x="3919721" y="3165521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</a:rPr>
              <a:t>T- copula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62075F8-260C-4586-BF1F-023F9A30D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82064"/>
              </p:ext>
            </p:extLst>
          </p:nvPr>
        </p:nvGraphicFramePr>
        <p:xfrm>
          <a:off x="6227989" y="1793421"/>
          <a:ext cx="2201033" cy="127212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02207">
                  <a:extLst>
                    <a:ext uri="{9D8B030D-6E8A-4147-A177-3AD203B41FA5}">
                      <a16:colId xmlns:a16="http://schemas.microsoft.com/office/drawing/2014/main" val="1426272196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4057833016"/>
                    </a:ext>
                  </a:extLst>
                </a:gridCol>
                <a:gridCol w="649901">
                  <a:extLst>
                    <a:ext uri="{9D8B030D-6E8A-4147-A177-3AD203B41FA5}">
                      <a16:colId xmlns:a16="http://schemas.microsoft.com/office/drawing/2014/main" val="3094570312"/>
                    </a:ext>
                  </a:extLst>
                </a:gridCol>
              </a:tblGrid>
              <a:tr h="236049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loglikelihood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aic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6682074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1038.733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-2073.47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3126643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FinoInd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1088.406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-2172.81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1648138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Suprajit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1057.24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-2110.48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91049988"/>
                  </a:ext>
                </a:extLst>
              </a:tr>
              <a:tr h="259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Sonata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1047.706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-2091.41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663073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270BD47-A9E2-4B34-99D2-0F44342F9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66254"/>
              </p:ext>
            </p:extLst>
          </p:nvPr>
        </p:nvGraphicFramePr>
        <p:xfrm>
          <a:off x="6242019" y="3561972"/>
          <a:ext cx="2268898" cy="121396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20775">
                  <a:extLst>
                    <a:ext uri="{9D8B030D-6E8A-4147-A177-3AD203B41FA5}">
                      <a16:colId xmlns:a16="http://schemas.microsoft.com/office/drawing/2014/main" val="1426272196"/>
                    </a:ext>
                  </a:extLst>
                </a:gridCol>
                <a:gridCol w="945623">
                  <a:extLst>
                    <a:ext uri="{9D8B030D-6E8A-4147-A177-3AD203B41FA5}">
                      <a16:colId xmlns:a16="http://schemas.microsoft.com/office/drawing/2014/main" val="4057833016"/>
                    </a:ext>
                  </a:extLst>
                </a:gridCol>
                <a:gridCol w="702500">
                  <a:extLst>
                    <a:ext uri="{9D8B030D-6E8A-4147-A177-3AD203B41FA5}">
                      <a16:colId xmlns:a16="http://schemas.microsoft.com/office/drawing/2014/main" val="3094570312"/>
                    </a:ext>
                  </a:extLst>
                </a:gridCol>
              </a:tblGrid>
              <a:tr h="225257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loglikelihood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aic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86682074"/>
                  </a:ext>
                </a:extLst>
              </a:tr>
              <a:tr h="2471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1085.525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-2165.05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3126643"/>
                  </a:ext>
                </a:extLst>
              </a:tr>
              <a:tr h="2471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FinoIand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1196.033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-2386.07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1648138"/>
                  </a:ext>
                </a:extLst>
              </a:tr>
              <a:tr h="2471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Suprajit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1083.91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-2161.82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91049988"/>
                  </a:ext>
                </a:extLst>
              </a:tr>
              <a:tr h="2471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Sonata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1104.355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-2202.71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663073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D53A17-1A30-44D2-9938-1BBA87E75C3E}"/>
              </a:ext>
            </a:extLst>
          </p:cNvPr>
          <p:cNvSpPr txBox="1"/>
          <p:nvPr/>
        </p:nvSpPr>
        <p:spPr>
          <a:xfrm>
            <a:off x="6498233" y="1425292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</a:rPr>
              <a:t>Normal copula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5BBC5-51EB-4302-A7FD-A596948ACFAC}"/>
              </a:ext>
            </a:extLst>
          </p:cNvPr>
          <p:cNvSpPr txBox="1"/>
          <p:nvPr/>
        </p:nvSpPr>
        <p:spPr>
          <a:xfrm>
            <a:off x="6768558" y="3179081"/>
            <a:ext cx="250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>
                <a:solidFill>
                  <a:schemeClr val="tx1"/>
                </a:solidFill>
                <a:latin typeface="DM Serif Display" pitchFamily="2" charset="0"/>
              </a:rPr>
              <a:t>T- copula</a:t>
            </a:r>
          </a:p>
        </p:txBody>
      </p:sp>
    </p:spTree>
    <p:extLst>
      <p:ext uri="{BB962C8B-B14F-4D97-AF65-F5344CB8AC3E}">
        <p14:creationId xmlns:p14="http://schemas.microsoft.com/office/powerpoint/2010/main" val="225718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696B96-605C-4E62-B8D6-497875AFDC6D}"/>
              </a:ext>
            </a:extLst>
          </p:cNvPr>
          <p:cNvSpPr txBox="1"/>
          <p:nvPr/>
        </p:nvSpPr>
        <p:spPr>
          <a:xfrm>
            <a:off x="991805" y="289096"/>
            <a:ext cx="779821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/>
                </a:solidFill>
                <a:latin typeface="DM Serif Display" pitchFamily="2" charset="0"/>
              </a:rPr>
              <a:t>Model Comparision for Portfolios using Maximum Log Likelihood Method</a:t>
            </a:r>
            <a:endParaRPr lang="en-IN" sz="3200" b="1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728F462-9E53-4A8E-A17C-3A64C2AC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70369"/>
              </p:ext>
            </p:extLst>
          </p:nvPr>
        </p:nvGraphicFramePr>
        <p:xfrm>
          <a:off x="6309242" y="2659649"/>
          <a:ext cx="2567234" cy="9964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47103">
                  <a:extLst>
                    <a:ext uri="{9D8B030D-6E8A-4147-A177-3AD203B41FA5}">
                      <a16:colId xmlns:a16="http://schemas.microsoft.com/office/drawing/2014/main" val="2087825515"/>
                    </a:ext>
                  </a:extLst>
                </a:gridCol>
                <a:gridCol w="1320131">
                  <a:extLst>
                    <a:ext uri="{9D8B030D-6E8A-4147-A177-3AD203B41FA5}">
                      <a16:colId xmlns:a16="http://schemas.microsoft.com/office/drawing/2014/main" val="1177142735"/>
                    </a:ext>
                  </a:extLst>
                </a:gridCol>
              </a:tblGrid>
              <a:tr h="3953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Normal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58.03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407026"/>
                  </a:ext>
                </a:extLst>
              </a:tr>
              <a:tr h="417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t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73.43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50243"/>
                  </a:ext>
                </a:extLst>
              </a:tr>
            </a:tbl>
          </a:graphicData>
        </a:graphic>
      </p:graphicFrame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F04177F9-8915-44FB-995A-20C836CFA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53732"/>
              </p:ext>
            </p:extLst>
          </p:nvPr>
        </p:nvGraphicFramePr>
        <p:xfrm>
          <a:off x="309606" y="2644329"/>
          <a:ext cx="2567234" cy="98541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47103">
                  <a:extLst>
                    <a:ext uri="{9D8B030D-6E8A-4147-A177-3AD203B41FA5}">
                      <a16:colId xmlns:a16="http://schemas.microsoft.com/office/drawing/2014/main" val="2087825515"/>
                    </a:ext>
                  </a:extLst>
                </a:gridCol>
                <a:gridCol w="1320131">
                  <a:extLst>
                    <a:ext uri="{9D8B030D-6E8A-4147-A177-3AD203B41FA5}">
                      <a16:colId xmlns:a16="http://schemas.microsoft.com/office/drawing/2014/main" val="1177142735"/>
                    </a:ext>
                  </a:extLst>
                </a:gridCol>
              </a:tblGrid>
              <a:tr h="4062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Normal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178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407026"/>
                  </a:ext>
                </a:extLst>
              </a:tr>
              <a:tr h="4062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t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210.9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50243"/>
                  </a:ext>
                </a:extLst>
              </a:tr>
            </a:tbl>
          </a:graphicData>
        </a:graphic>
      </p:graphicFrame>
      <p:graphicFrame>
        <p:nvGraphicFramePr>
          <p:cNvPr id="21" name="Table 14">
            <a:extLst>
              <a:ext uri="{FF2B5EF4-FFF2-40B4-BE49-F238E27FC236}">
                <a16:creationId xmlns:a16="http://schemas.microsoft.com/office/drawing/2014/main" id="{7B6D3734-AB81-4649-95B0-EBCE6BA67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28918"/>
              </p:ext>
            </p:extLst>
          </p:nvPr>
        </p:nvGraphicFramePr>
        <p:xfrm>
          <a:off x="3309424" y="2649818"/>
          <a:ext cx="2567234" cy="98541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47103">
                  <a:extLst>
                    <a:ext uri="{9D8B030D-6E8A-4147-A177-3AD203B41FA5}">
                      <a16:colId xmlns:a16="http://schemas.microsoft.com/office/drawing/2014/main" val="2087825515"/>
                    </a:ext>
                  </a:extLst>
                </a:gridCol>
                <a:gridCol w="1320131">
                  <a:extLst>
                    <a:ext uri="{9D8B030D-6E8A-4147-A177-3AD203B41FA5}">
                      <a16:colId xmlns:a16="http://schemas.microsoft.com/office/drawing/2014/main" val="1177142735"/>
                    </a:ext>
                  </a:extLst>
                </a:gridCol>
              </a:tblGrid>
              <a:tr h="4062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Normal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57.92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407026"/>
                  </a:ext>
                </a:extLst>
              </a:tr>
              <a:tr h="4062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t Copula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M Serif Display" pitchFamily="2" charset="0"/>
                        </a:rPr>
                        <a:t>89.15</a:t>
                      </a:r>
                      <a:endParaRPr lang="en-IN" sz="1600" dirty="0"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502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8AC234-7CF7-46FE-9FD9-F49BD615AA5C}"/>
              </a:ext>
            </a:extLst>
          </p:cNvPr>
          <p:cNvSpPr txBox="1"/>
          <p:nvPr/>
        </p:nvSpPr>
        <p:spPr>
          <a:xfrm>
            <a:off x="6216066" y="2138971"/>
            <a:ext cx="2866973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Rising Giants Portfolio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7A9E2-CF00-4375-97C0-F35F4B78C699}"/>
              </a:ext>
            </a:extLst>
          </p:cNvPr>
          <p:cNvSpPr txBox="1"/>
          <p:nvPr/>
        </p:nvSpPr>
        <p:spPr>
          <a:xfrm>
            <a:off x="315108" y="2111614"/>
            <a:ext cx="2556230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Aggressive Portfolio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78464-F976-4FEA-9BA9-6BE76AEB4781}"/>
              </a:ext>
            </a:extLst>
          </p:cNvPr>
          <p:cNvSpPr txBox="1"/>
          <p:nvPr/>
        </p:nvSpPr>
        <p:spPr>
          <a:xfrm>
            <a:off x="3293885" y="2111614"/>
            <a:ext cx="2556230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Defensive Portfolio</a:t>
            </a:r>
          </a:p>
        </p:txBody>
      </p:sp>
    </p:spTree>
    <p:extLst>
      <p:ext uri="{BB962C8B-B14F-4D97-AF65-F5344CB8AC3E}">
        <p14:creationId xmlns:p14="http://schemas.microsoft.com/office/powerpoint/2010/main" val="3194061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AC86A-448F-48B2-B582-8183FFD75504}"/>
              </a:ext>
            </a:extLst>
          </p:cNvPr>
          <p:cNvSpPr/>
          <p:nvPr/>
        </p:nvSpPr>
        <p:spPr>
          <a:xfrm>
            <a:off x="-24951" y="1091697"/>
            <a:ext cx="4762500" cy="3069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13591-0977-402F-8A16-28EFF56E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52556"/>
            <a:ext cx="4195302" cy="31084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Google Shape;598;p48">
            <a:extLst>
              <a:ext uri="{FF2B5EF4-FFF2-40B4-BE49-F238E27FC236}">
                <a16:creationId xmlns:a16="http://schemas.microsoft.com/office/drawing/2014/main" id="{065B5480-641C-4F3B-9281-6CDCA8BB5C4D}"/>
              </a:ext>
            </a:extLst>
          </p:cNvPr>
          <p:cNvSpPr txBox="1">
            <a:spLocks/>
          </p:cNvSpPr>
          <p:nvPr/>
        </p:nvSpPr>
        <p:spPr>
          <a:xfrm>
            <a:off x="895338" y="1159389"/>
            <a:ext cx="3115538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Garch (1,1)</a:t>
            </a:r>
          </a:p>
        </p:txBody>
      </p:sp>
      <p:sp>
        <p:nvSpPr>
          <p:cNvPr id="8" name="Google Shape;599;p48">
            <a:extLst>
              <a:ext uri="{FF2B5EF4-FFF2-40B4-BE49-F238E27FC236}">
                <a16:creationId xmlns:a16="http://schemas.microsoft.com/office/drawing/2014/main" id="{1F085C87-4877-4122-93EF-0BA7E97C35BC}"/>
              </a:ext>
            </a:extLst>
          </p:cNvPr>
          <p:cNvSpPr txBox="1">
            <a:spLocks/>
          </p:cNvSpPr>
          <p:nvPr/>
        </p:nvSpPr>
        <p:spPr>
          <a:xfrm>
            <a:off x="168706" y="1889289"/>
            <a:ext cx="4568802" cy="2597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11111"/>
                </a:solidFill>
                <a:latin typeface="DM Serif Display" pitchFamily="2" charset="0"/>
              </a:rPr>
              <a:t>The generalized autoregressive conditional heteroskedasticity (GARCH) process is an approach to estimating the volatility of financial markets.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11111"/>
                </a:solidFill>
                <a:latin typeface="DM Serif Display" pitchFamily="2" charset="0"/>
              </a:rPr>
              <a:t>Financial institutions use the model to estimate the return volatility of stocks, bonds, and other investment vehicles.</a:t>
            </a:r>
          </a:p>
          <a:p>
            <a:endParaRPr lang="en-US" sz="1600" dirty="0">
              <a:solidFill>
                <a:schemeClr val="tx2">
                  <a:lumMod val="25000"/>
                </a:schemeClr>
              </a:solidFill>
              <a:latin typeface="DM Serif Display" pitchFamily="2" charset="0"/>
            </a:endParaRPr>
          </a:p>
        </p:txBody>
      </p:sp>
      <p:cxnSp>
        <p:nvCxnSpPr>
          <p:cNvPr id="9" name="Google Shape;600;p48">
            <a:extLst>
              <a:ext uri="{FF2B5EF4-FFF2-40B4-BE49-F238E27FC236}">
                <a16:creationId xmlns:a16="http://schemas.microsoft.com/office/drawing/2014/main" id="{9171A66D-E421-45F6-A165-E9FB90F0EF71}"/>
              </a:ext>
            </a:extLst>
          </p:cNvPr>
          <p:cNvCxnSpPr/>
          <p:nvPr/>
        </p:nvCxnSpPr>
        <p:spPr>
          <a:xfrm>
            <a:off x="1668307" y="4681799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01;p48">
            <a:extLst>
              <a:ext uri="{FF2B5EF4-FFF2-40B4-BE49-F238E27FC236}">
                <a16:creationId xmlns:a16="http://schemas.microsoft.com/office/drawing/2014/main" id="{787358BB-8BE4-4A79-9828-D808927B58A3}"/>
              </a:ext>
            </a:extLst>
          </p:cNvPr>
          <p:cNvCxnSpPr>
            <a:cxnSpLocks/>
          </p:cNvCxnSpPr>
          <p:nvPr/>
        </p:nvCxnSpPr>
        <p:spPr>
          <a:xfrm>
            <a:off x="1530564" y="4547885"/>
            <a:ext cx="12915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02;p48">
            <a:extLst>
              <a:ext uri="{FF2B5EF4-FFF2-40B4-BE49-F238E27FC236}">
                <a16:creationId xmlns:a16="http://schemas.microsoft.com/office/drawing/2014/main" id="{A008E5E2-227C-424B-970D-8E9B8B6FC526}"/>
              </a:ext>
            </a:extLst>
          </p:cNvPr>
          <p:cNvCxnSpPr/>
          <p:nvPr/>
        </p:nvCxnSpPr>
        <p:spPr>
          <a:xfrm>
            <a:off x="4346246" y="597709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03;p48">
            <a:extLst>
              <a:ext uri="{FF2B5EF4-FFF2-40B4-BE49-F238E27FC236}">
                <a16:creationId xmlns:a16="http://schemas.microsoft.com/office/drawing/2014/main" id="{2114007B-3979-4358-8527-AA512962F10F}"/>
              </a:ext>
            </a:extLst>
          </p:cNvPr>
          <p:cNvCxnSpPr>
            <a:cxnSpLocks/>
          </p:cNvCxnSpPr>
          <p:nvPr/>
        </p:nvCxnSpPr>
        <p:spPr>
          <a:xfrm>
            <a:off x="4640700" y="454752"/>
            <a:ext cx="17763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604;p48">
            <a:extLst>
              <a:ext uri="{FF2B5EF4-FFF2-40B4-BE49-F238E27FC236}">
                <a16:creationId xmlns:a16="http://schemas.microsoft.com/office/drawing/2014/main" id="{682634D3-EC34-4C2E-84B7-FA7DB1CE08ED}"/>
              </a:ext>
            </a:extLst>
          </p:cNvPr>
          <p:cNvCxnSpPr/>
          <p:nvPr/>
        </p:nvCxnSpPr>
        <p:spPr>
          <a:xfrm>
            <a:off x="221649" y="1889289"/>
            <a:ext cx="4269300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08C2F9-0F52-4E12-A81B-5F1CCB156207}"/>
              </a:ext>
            </a:extLst>
          </p:cNvPr>
          <p:cNvSpPr txBox="1"/>
          <p:nvPr/>
        </p:nvSpPr>
        <p:spPr>
          <a:xfrm>
            <a:off x="168706" y="3720017"/>
            <a:ext cx="568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 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σ</a:t>
            </a:r>
            <a:r>
              <a:rPr lang="el-GR" sz="1600" b="1" i="0" baseline="30000" dirty="0">
                <a:solidFill>
                  <a:srgbClr val="232629"/>
                </a:solidFill>
                <a:effectLst/>
                <a:latin typeface="DM Serif Display" pitchFamily="2" charset="0"/>
              </a:rPr>
              <a:t>2</a:t>
            </a:r>
            <a:r>
              <a:rPr lang="el-GR" sz="1600" b="1" i="0" baseline="-25000" dirty="0">
                <a:solidFill>
                  <a:srgbClr val="232629"/>
                </a:solidFill>
                <a:effectLst/>
                <a:latin typeface="DM Serif Display" pitchFamily="2" charset="0"/>
              </a:rPr>
              <a:t>t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=ω+α</a:t>
            </a:r>
            <a:r>
              <a:rPr lang="el-GR" sz="1600" b="1" i="0" baseline="-25000" dirty="0">
                <a:solidFill>
                  <a:srgbClr val="232629"/>
                </a:solidFill>
                <a:effectLst/>
                <a:latin typeface="DM Serif Display" pitchFamily="2" charset="0"/>
              </a:rPr>
              <a:t>1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u</a:t>
            </a:r>
            <a:r>
              <a:rPr lang="el-GR" sz="1600" b="1" i="0" baseline="30000" dirty="0">
                <a:solidFill>
                  <a:srgbClr val="232629"/>
                </a:solidFill>
                <a:effectLst/>
                <a:latin typeface="DM Serif Display" pitchFamily="2" charset="0"/>
              </a:rPr>
              <a:t>2</a:t>
            </a:r>
            <a:r>
              <a:rPr lang="el-GR" sz="1600" b="1" i="0" baseline="-25000" dirty="0">
                <a:solidFill>
                  <a:srgbClr val="232629"/>
                </a:solidFill>
                <a:effectLst/>
                <a:latin typeface="DM Serif Display" pitchFamily="2" charset="0"/>
              </a:rPr>
              <a:t>t−1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+β</a:t>
            </a:r>
            <a:r>
              <a:rPr lang="el-GR" sz="1600" b="1" i="0" baseline="-25000" dirty="0">
                <a:solidFill>
                  <a:srgbClr val="232629"/>
                </a:solidFill>
                <a:effectLst/>
                <a:latin typeface="DM Serif Display" pitchFamily="2" charset="0"/>
              </a:rPr>
              <a:t>1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σ</a:t>
            </a:r>
            <a:r>
              <a:rPr lang="el-GR" sz="1600" b="1" i="0" baseline="30000" dirty="0">
                <a:solidFill>
                  <a:srgbClr val="232629"/>
                </a:solidFill>
                <a:effectLst/>
                <a:latin typeface="DM Serif Display" pitchFamily="2" charset="0"/>
              </a:rPr>
              <a:t>2</a:t>
            </a:r>
            <a:r>
              <a:rPr lang="el-GR" sz="1600" b="1" i="0" baseline="-25000" dirty="0">
                <a:solidFill>
                  <a:srgbClr val="232629"/>
                </a:solidFill>
                <a:effectLst/>
                <a:latin typeface="DM Serif Display" pitchFamily="2" charset="0"/>
              </a:rPr>
              <a:t>t−1</a:t>
            </a:r>
            <a:r>
              <a:rPr lang="el-GR" sz="1600" b="1" i="0" dirty="0">
                <a:solidFill>
                  <a:srgbClr val="232629"/>
                </a:solidFill>
                <a:effectLst/>
                <a:latin typeface="DM Serif Display" pitchFamily="2" charset="0"/>
              </a:rPr>
              <a:t> </a:t>
            </a:r>
            <a:endParaRPr lang="en-IN" sz="1600" b="1" dirty="0">
              <a:latin typeface="DM Serif Display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3650D4-0E3F-48C9-A6C2-84DE0B5CAB0E}"/>
              </a:ext>
            </a:extLst>
          </p:cNvPr>
          <p:cNvSpPr/>
          <p:nvPr/>
        </p:nvSpPr>
        <p:spPr>
          <a:xfrm>
            <a:off x="518159" y="3766648"/>
            <a:ext cx="1984707" cy="28515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481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8A8B5E6-0DA5-46E7-8743-8A0C45C5048D}"/>
              </a:ext>
            </a:extLst>
          </p:cNvPr>
          <p:cNvSpPr txBox="1"/>
          <p:nvPr/>
        </p:nvSpPr>
        <p:spPr>
          <a:xfrm>
            <a:off x="2216927" y="47291"/>
            <a:ext cx="624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Coefficients of Garch</a:t>
            </a:r>
            <a:r>
              <a:rPr lang="en-US" sz="3600" dirty="0">
                <a:solidFill>
                  <a:schemeClr val="tx1"/>
                </a:solidFill>
                <a:latin typeface="DM Serif Display" pitchFamily="2" charset="0"/>
              </a:rPr>
              <a:t> </a:t>
            </a:r>
            <a:endParaRPr lang="en-IN" sz="36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EB1CF32F-3762-4506-BB8C-C79BF910D8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569892"/>
                  </p:ext>
                </p:extLst>
              </p:nvPr>
            </p:nvGraphicFramePr>
            <p:xfrm>
              <a:off x="654979" y="1251866"/>
              <a:ext cx="7252332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13083">
                      <a:extLst>
                        <a:ext uri="{9D8B030D-6E8A-4147-A177-3AD203B41FA5}">
                          <a16:colId xmlns:a16="http://schemas.microsoft.com/office/drawing/2014/main" val="4215719097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4177939897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4012866110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1178275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>
                            <a:latin typeface="DM Serif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187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0.00144718117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0.00000554638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0.11990850866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0.86368096703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325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EB1CF32F-3762-4506-BB8C-C79BF910D8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569892"/>
                  </p:ext>
                </p:extLst>
              </p:nvPr>
            </p:nvGraphicFramePr>
            <p:xfrm>
              <a:off x="654979" y="1251866"/>
              <a:ext cx="7252332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13083">
                      <a:extLst>
                        <a:ext uri="{9D8B030D-6E8A-4147-A177-3AD203B41FA5}">
                          <a16:colId xmlns:a16="http://schemas.microsoft.com/office/drawing/2014/main" val="4215719097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4177939897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4012866110"/>
                        </a:ext>
                      </a:extLst>
                    </a:gridCol>
                    <a:gridCol w="1813083">
                      <a:extLst>
                        <a:ext uri="{9D8B030D-6E8A-4147-A177-3AD203B41FA5}">
                          <a16:colId xmlns:a16="http://schemas.microsoft.com/office/drawing/2014/main" val="1178275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010" t="-1613" r="-101347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13" r="-1007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7187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0.00144718117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0.00000554638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0.11990850866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0.86368096703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3250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2">
                <a:extLst>
                  <a:ext uri="{FF2B5EF4-FFF2-40B4-BE49-F238E27FC236}">
                    <a16:creationId xmlns:a16="http://schemas.microsoft.com/office/drawing/2014/main" id="{A7F9B9F2-2518-4473-8317-CC4ED4D304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16304"/>
                  </p:ext>
                </p:extLst>
              </p:nvPr>
            </p:nvGraphicFramePr>
            <p:xfrm>
              <a:off x="654981" y="2633897"/>
              <a:ext cx="7252331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01442">
                      <a:extLst>
                        <a:ext uri="{9D8B030D-6E8A-4147-A177-3AD203B41FA5}">
                          <a16:colId xmlns:a16="http://schemas.microsoft.com/office/drawing/2014/main" val="3714683986"/>
                        </a:ext>
                      </a:extLst>
                    </a:gridCol>
                    <a:gridCol w="1801442">
                      <a:extLst>
                        <a:ext uri="{9D8B030D-6E8A-4147-A177-3AD203B41FA5}">
                          <a16:colId xmlns:a16="http://schemas.microsoft.com/office/drawing/2014/main" val="3750152140"/>
                        </a:ext>
                      </a:extLst>
                    </a:gridCol>
                    <a:gridCol w="1801442">
                      <a:extLst>
                        <a:ext uri="{9D8B030D-6E8A-4147-A177-3AD203B41FA5}">
                          <a16:colId xmlns:a16="http://schemas.microsoft.com/office/drawing/2014/main" val="3472012185"/>
                        </a:ext>
                      </a:extLst>
                    </a:gridCol>
                    <a:gridCol w="1848005">
                      <a:extLst>
                        <a:ext uri="{9D8B030D-6E8A-4147-A177-3AD203B41FA5}">
                          <a16:colId xmlns:a16="http://schemas.microsoft.com/office/drawing/2014/main" val="2834406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733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0.001091870170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0.000008023542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0.099980109558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0.850920243252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2419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2">
                <a:extLst>
                  <a:ext uri="{FF2B5EF4-FFF2-40B4-BE49-F238E27FC236}">
                    <a16:creationId xmlns:a16="http://schemas.microsoft.com/office/drawing/2014/main" id="{A7F9B9F2-2518-4473-8317-CC4ED4D304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616304"/>
                  </p:ext>
                </p:extLst>
              </p:nvPr>
            </p:nvGraphicFramePr>
            <p:xfrm>
              <a:off x="654981" y="2633897"/>
              <a:ext cx="7252331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01442">
                      <a:extLst>
                        <a:ext uri="{9D8B030D-6E8A-4147-A177-3AD203B41FA5}">
                          <a16:colId xmlns:a16="http://schemas.microsoft.com/office/drawing/2014/main" val="3714683986"/>
                        </a:ext>
                      </a:extLst>
                    </a:gridCol>
                    <a:gridCol w="1801442">
                      <a:extLst>
                        <a:ext uri="{9D8B030D-6E8A-4147-A177-3AD203B41FA5}">
                          <a16:colId xmlns:a16="http://schemas.microsoft.com/office/drawing/2014/main" val="3750152140"/>
                        </a:ext>
                      </a:extLst>
                    </a:gridCol>
                    <a:gridCol w="1801442">
                      <a:extLst>
                        <a:ext uri="{9D8B030D-6E8A-4147-A177-3AD203B41FA5}">
                          <a16:colId xmlns:a16="http://schemas.microsoft.com/office/drawing/2014/main" val="3472012185"/>
                        </a:ext>
                      </a:extLst>
                    </a:gridCol>
                    <a:gridCol w="1848005">
                      <a:extLst>
                        <a:ext uri="{9D8B030D-6E8A-4147-A177-3AD203B41FA5}">
                          <a16:colId xmlns:a16="http://schemas.microsoft.com/office/drawing/2014/main" val="2834406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338" t="-3279" r="-1033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3399" t="-3279" r="-99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733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0.001091870170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0.000008023542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0.099980109558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0.850920243252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2419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B05F3BBF-E367-4758-AA6E-458EE4DB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921579"/>
                  </p:ext>
                </p:extLst>
              </p:nvPr>
            </p:nvGraphicFramePr>
            <p:xfrm>
              <a:off x="661401" y="3999525"/>
              <a:ext cx="7245908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11477">
                      <a:extLst>
                        <a:ext uri="{9D8B030D-6E8A-4147-A177-3AD203B41FA5}">
                          <a16:colId xmlns:a16="http://schemas.microsoft.com/office/drawing/2014/main" val="1093907687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1252773986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4218031380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34589591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972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0.0032177594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0.0000353919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0.1455578919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0.7516487693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84742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B05F3BBF-E367-4758-AA6E-458EE4DB14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921579"/>
                  </p:ext>
                </p:extLst>
              </p:nvPr>
            </p:nvGraphicFramePr>
            <p:xfrm>
              <a:off x="661401" y="3999525"/>
              <a:ext cx="7245908" cy="7416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811477">
                      <a:extLst>
                        <a:ext uri="{9D8B030D-6E8A-4147-A177-3AD203B41FA5}">
                          <a16:colId xmlns:a16="http://schemas.microsoft.com/office/drawing/2014/main" val="1093907687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1252773986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4218031380"/>
                        </a:ext>
                      </a:extLst>
                    </a:gridCol>
                    <a:gridCol w="1811477">
                      <a:extLst>
                        <a:ext uri="{9D8B030D-6E8A-4147-A177-3AD203B41FA5}">
                          <a16:colId xmlns:a16="http://schemas.microsoft.com/office/drawing/2014/main" val="34589591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IN" b="0" dirty="0"/>
                            <a:t>µ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omega</a:t>
                          </a:r>
                          <a:endParaRPr lang="en-IN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279" r="-10067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010" t="-3279" r="-101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72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0.0032177594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0.0000353919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0.1455578919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0.7516487693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84742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411F4DF-302D-4B94-9D80-93773A3DC42C}"/>
              </a:ext>
            </a:extLst>
          </p:cNvPr>
          <p:cNvSpPr txBox="1"/>
          <p:nvPr/>
        </p:nvSpPr>
        <p:spPr>
          <a:xfrm>
            <a:off x="563880" y="92159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PhagsPa" panose="020B0502040204020203" pitchFamily="34" charset="0"/>
                <a:cs typeface="Arial"/>
                <a:sym typeface="Arial"/>
              </a:rPr>
              <a:t>AGGRESSIVE </a:t>
            </a:r>
            <a:r>
              <a:rPr lang="en-IN" sz="18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PORTFOLIO :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PhagsPa" panose="020B0502040204020203" pitchFamily="34" charset="0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D1B1E-32BE-4D3B-ADD4-8BD4628D4199}"/>
              </a:ext>
            </a:extLst>
          </p:cNvPr>
          <p:cNvSpPr txBox="1"/>
          <p:nvPr/>
        </p:nvSpPr>
        <p:spPr>
          <a:xfrm>
            <a:off x="563880" y="2310885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8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DEFENSIVE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PhagsPa" panose="020B0502040204020203" pitchFamily="34" charset="0"/>
                <a:cs typeface="Arial"/>
                <a:sym typeface="Arial"/>
              </a:rPr>
              <a:t> </a:t>
            </a:r>
            <a:r>
              <a:rPr lang="en-IN" sz="1800" b="1" dirty="0">
                <a:solidFill>
                  <a:prstClr val="white"/>
                </a:solidFill>
                <a:latin typeface="Microsoft PhagsPa" panose="020B0502040204020203" pitchFamily="34" charset="0"/>
              </a:rPr>
              <a:t>PORTFOLIO :</a:t>
            </a:r>
            <a:endParaRPr kumimoji="0" lang="en-IN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PhagsPa" panose="020B0502040204020203" pitchFamily="34" charset="0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63A362-2DFD-4C07-AF16-6224E88CBE21}"/>
              </a:ext>
            </a:extLst>
          </p:cNvPr>
          <p:cNvSpPr txBox="1"/>
          <p:nvPr/>
        </p:nvSpPr>
        <p:spPr>
          <a:xfrm>
            <a:off x="563880" y="3674034"/>
            <a:ext cx="633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Microsoft PhagsPa" panose="020B0502040204020203" pitchFamily="34" charset="0"/>
              </a:rPr>
              <a:t>RISING GIANTS PORTFOLIO : </a:t>
            </a:r>
          </a:p>
        </p:txBody>
      </p:sp>
    </p:spTree>
    <p:extLst>
      <p:ext uri="{BB962C8B-B14F-4D97-AF65-F5344CB8AC3E}">
        <p14:creationId xmlns:p14="http://schemas.microsoft.com/office/powerpoint/2010/main" val="174132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9D1AD-0277-4469-9C53-DEE26404E764}"/>
              </a:ext>
            </a:extLst>
          </p:cNvPr>
          <p:cNvSpPr txBox="1"/>
          <p:nvPr/>
        </p:nvSpPr>
        <p:spPr>
          <a:xfrm>
            <a:off x="3269528" y="325248"/>
            <a:ext cx="349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Objective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71B3-EA3A-4B6F-9470-BA8E4520B997}"/>
              </a:ext>
            </a:extLst>
          </p:cNvPr>
          <p:cNvSpPr txBox="1"/>
          <p:nvPr/>
        </p:nvSpPr>
        <p:spPr>
          <a:xfrm>
            <a:off x="944880" y="1417320"/>
            <a:ext cx="7581900" cy="224676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1. Making portfolio on the basis of </a:t>
            </a:r>
            <a:r>
              <a:rPr lang="el-GR" sz="2000" dirty="0">
                <a:solidFill>
                  <a:schemeClr val="tx1"/>
                </a:solidFill>
                <a:latin typeface="DM Serif Display" pitchFamily="2" charset="0"/>
                <a:cs typeface="Times New Roman" panose="02020603050405020304" pitchFamily="18" charset="0"/>
              </a:rPr>
              <a:t>α</a:t>
            </a:r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 and </a:t>
            </a:r>
            <a:r>
              <a:rPr lang="el-GR" sz="2000" dirty="0">
                <a:solidFill>
                  <a:schemeClr val="tx1"/>
                </a:solidFill>
                <a:latin typeface="DM Serif Display" pitchFamily="2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chemeClr val="tx1"/>
                </a:solidFill>
                <a:latin typeface="DM Serif Display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values using Nifty 50 Index and Treasury bills.</a:t>
            </a:r>
          </a:p>
          <a:p>
            <a:endParaRPr lang="en-US" sz="2000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2. Comparison of 3 Portfolios : Aggressive, Defensive, Rising Giants on the basis of their returns.</a:t>
            </a:r>
          </a:p>
          <a:p>
            <a:endParaRPr lang="en-US" sz="2000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3. Optimisation of portfolio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89678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C47DA-0DFE-426C-86E1-1596A907EFC8}"/>
              </a:ext>
            </a:extLst>
          </p:cNvPr>
          <p:cNvSpPr txBox="1"/>
          <p:nvPr/>
        </p:nvSpPr>
        <p:spPr>
          <a:xfrm>
            <a:off x="2222449" y="75023"/>
            <a:ext cx="446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Forecast of Volatility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3B348-0F3B-4003-8A71-899409AAC431}"/>
              </a:ext>
            </a:extLst>
          </p:cNvPr>
          <p:cNvSpPr txBox="1"/>
          <p:nvPr/>
        </p:nvSpPr>
        <p:spPr>
          <a:xfrm>
            <a:off x="800896" y="3486009"/>
            <a:ext cx="5692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Defensive stocks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E5B3D-CB29-4D57-A596-3AD401D53F3A}"/>
              </a:ext>
            </a:extLst>
          </p:cNvPr>
          <p:cNvSpPr txBox="1"/>
          <p:nvPr/>
        </p:nvSpPr>
        <p:spPr>
          <a:xfrm>
            <a:off x="6297930" y="3528057"/>
            <a:ext cx="5692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DM Serif Display" pitchFamily="2" charset="0"/>
              </a:rPr>
              <a:t>Rising Giants Portfolio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50243-8ECB-4770-8395-0A8307F9BFC1}"/>
              </a:ext>
            </a:extLst>
          </p:cNvPr>
          <p:cNvSpPr txBox="1"/>
          <p:nvPr/>
        </p:nvSpPr>
        <p:spPr>
          <a:xfrm>
            <a:off x="3451860" y="2202022"/>
            <a:ext cx="5692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Aggressive stocks</a:t>
            </a:r>
          </a:p>
        </p:txBody>
      </p:sp>
      <p:cxnSp>
        <p:nvCxnSpPr>
          <p:cNvPr id="12" name="Google Shape;776;p55">
            <a:extLst>
              <a:ext uri="{FF2B5EF4-FFF2-40B4-BE49-F238E27FC236}">
                <a16:creationId xmlns:a16="http://schemas.microsoft.com/office/drawing/2014/main" id="{7A45EF22-A151-4768-9600-611F42BA5C89}"/>
              </a:ext>
            </a:extLst>
          </p:cNvPr>
          <p:cNvCxnSpPr/>
          <p:nvPr/>
        </p:nvCxnSpPr>
        <p:spPr>
          <a:xfrm>
            <a:off x="856590" y="3970215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76;p55">
            <a:extLst>
              <a:ext uri="{FF2B5EF4-FFF2-40B4-BE49-F238E27FC236}">
                <a16:creationId xmlns:a16="http://schemas.microsoft.com/office/drawing/2014/main" id="{FBD7B9CC-7E97-4551-94F3-1178473D5734}"/>
              </a:ext>
            </a:extLst>
          </p:cNvPr>
          <p:cNvCxnSpPr/>
          <p:nvPr/>
        </p:nvCxnSpPr>
        <p:spPr>
          <a:xfrm>
            <a:off x="3623236" y="2724936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76;p55">
            <a:extLst>
              <a:ext uri="{FF2B5EF4-FFF2-40B4-BE49-F238E27FC236}">
                <a16:creationId xmlns:a16="http://schemas.microsoft.com/office/drawing/2014/main" id="{27785DC0-248F-4924-B3BB-E24967EAD55A}"/>
              </a:ext>
            </a:extLst>
          </p:cNvPr>
          <p:cNvCxnSpPr/>
          <p:nvPr/>
        </p:nvCxnSpPr>
        <p:spPr>
          <a:xfrm>
            <a:off x="6563469" y="4035232"/>
            <a:ext cx="1974900" cy="0"/>
          </a:xfrm>
          <a:prstGeom prst="straightConnector1">
            <a:avLst/>
          </a:prstGeom>
          <a:noFill/>
          <a:ln w="9525" cap="flat" cmpd="sng">
            <a:solidFill>
              <a:srgbClr val="A6B6BE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14C51B-D683-4E99-BCE1-DE412FE68F21}"/>
                  </a:ext>
                </a:extLst>
              </p:cNvPr>
              <p:cNvSpPr txBox="1"/>
              <p:nvPr/>
            </p:nvSpPr>
            <p:spPr>
              <a:xfrm>
                <a:off x="3231052" y="1643110"/>
                <a:ext cx="2995498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IN" sz="1100" dirty="0">
                    <a:solidFill>
                      <a:schemeClr val="tx1"/>
                    </a:solidFill>
                  </a:rPr>
                  <a:t>=</a:t>
                </a:r>
                <a:r>
                  <a:rPr lang="en-IN" sz="11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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11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IN" sz="11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IN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 sz="11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11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100" b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IN" sz="1100" b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1100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IN" sz="11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IN" sz="11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1100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IN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11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sz="1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11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100" b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IN" sz="1100" b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sz="1100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IN" sz="11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lang="en-IN" sz="11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sz="1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1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11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100" b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sz="1100" b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1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11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lang="en-IN" sz="11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1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IN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IN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14C51B-D683-4E99-BCE1-DE412FE6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52" y="1643110"/>
                <a:ext cx="2995498" cy="393569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AF07C42-21F4-4662-8DA1-1EC887A522C5}"/>
              </a:ext>
            </a:extLst>
          </p:cNvPr>
          <p:cNvSpPr/>
          <p:nvPr/>
        </p:nvSpPr>
        <p:spPr>
          <a:xfrm>
            <a:off x="3268567" y="1566773"/>
            <a:ext cx="2675034" cy="5904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D94D30-BA73-4047-AF1E-E90C608C8A86}"/>
                  </a:ext>
                </a:extLst>
              </p:cNvPr>
              <p:cNvSpPr txBox="1"/>
              <p:nvPr/>
            </p:nvSpPr>
            <p:spPr>
              <a:xfrm>
                <a:off x="3268566" y="966847"/>
                <a:ext cx="26068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200" u="sng" dirty="0">
                    <a:solidFill>
                      <a:schemeClr val="tx1"/>
                    </a:solidFill>
                    <a:latin typeface="DM Serif Display" pitchFamily="2" charset="0"/>
                  </a:rPr>
                  <a:t> step ahead forecast for garch (1,1) </a:t>
                </a:r>
              </a:p>
              <a:p>
                <a:pPr algn="ctr"/>
                <a:r>
                  <a:rPr lang="en-IN" sz="1200" u="sng" dirty="0">
                    <a:solidFill>
                      <a:schemeClr val="tx1"/>
                    </a:solidFill>
                    <a:latin typeface="DM Serif Display" pitchFamily="2" charset="0"/>
                  </a:rPr>
                  <a:t>model 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D94D30-BA73-4047-AF1E-E90C608C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566" y="966847"/>
                <a:ext cx="2606867" cy="461665"/>
              </a:xfrm>
              <a:prstGeom prst="rect">
                <a:avLst/>
              </a:prstGeom>
              <a:blipFill>
                <a:blip r:embed="rId6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EB11C5-0F0D-41EB-A592-3199632EB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71" y="859128"/>
            <a:ext cx="3042744" cy="2020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DD237-9CE2-43B3-BD6F-AC96EEBD0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627" y="2960138"/>
            <a:ext cx="3042744" cy="2020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1663-991A-405D-BD8A-C4A8C7C19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96" y="902528"/>
            <a:ext cx="3058386" cy="20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5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9F1A3-6C12-461E-88E8-D5E6084C4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12" y="605215"/>
            <a:ext cx="5703488" cy="3999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7C53D-8758-4A67-8969-85F8E32D5DE3}"/>
              </a:ext>
            </a:extLst>
          </p:cNvPr>
          <p:cNvSpPr txBox="1"/>
          <p:nvPr/>
        </p:nvSpPr>
        <p:spPr>
          <a:xfrm>
            <a:off x="256559" y="243401"/>
            <a:ext cx="280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Drawdown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AE3B8-5204-4C54-A9E9-DC79E85A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0" y="1193571"/>
            <a:ext cx="3180664" cy="27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>
            <a:spLocks noGrp="1"/>
          </p:cNvSpPr>
          <p:nvPr>
            <p:ph type="title"/>
          </p:nvPr>
        </p:nvSpPr>
        <p:spPr>
          <a:xfrm>
            <a:off x="4172301" y="1199175"/>
            <a:ext cx="435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Cumulative Returns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5552525" y="46620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3"/>
          <p:cNvCxnSpPr/>
          <p:nvPr/>
        </p:nvCxnSpPr>
        <p:spPr>
          <a:xfrm>
            <a:off x="5011650" y="4532263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3"/>
          <p:cNvCxnSpPr/>
          <p:nvPr/>
        </p:nvCxnSpPr>
        <p:spPr>
          <a:xfrm>
            <a:off x="6127763" y="6042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43"/>
          <p:cNvCxnSpPr/>
          <p:nvPr/>
        </p:nvCxnSpPr>
        <p:spPr>
          <a:xfrm>
            <a:off x="5586888" y="474488"/>
            <a:ext cx="156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3"/>
          <p:cNvCxnSpPr>
            <a:cxnSpLocks/>
          </p:cNvCxnSpPr>
          <p:nvPr/>
        </p:nvCxnSpPr>
        <p:spPr>
          <a:xfrm>
            <a:off x="4172301" y="1947841"/>
            <a:ext cx="44828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59FDDD-1459-48CB-A515-B51DFC4B0D8E}"/>
              </a:ext>
            </a:extLst>
          </p:cNvPr>
          <p:cNvSpPr txBox="1"/>
          <p:nvPr/>
        </p:nvSpPr>
        <p:spPr>
          <a:xfrm>
            <a:off x="4072422" y="2046221"/>
            <a:ext cx="4582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DM Serif Display" pitchFamily="2" charset="0"/>
              </a:rPr>
              <a:t>Cumulative return can be defined as the total gain of loss that an investment would</a:t>
            </a:r>
          </a:p>
          <a:p>
            <a:pPr algn="l"/>
            <a:r>
              <a:rPr lang="en-US" sz="1800" b="0" i="0" u="none" strike="noStrike" baseline="0" dirty="0">
                <a:latin typeface="DM Serif Display" pitchFamily="2" charset="0"/>
              </a:rPr>
              <a:t>generate which is irrespective of time period</a:t>
            </a:r>
            <a:endParaRPr lang="en-IN" sz="1800" dirty="0">
              <a:solidFill>
                <a:schemeClr val="tx2">
                  <a:lumMod val="25000"/>
                </a:schemeClr>
              </a:solidFill>
              <a:latin typeface="DM Serif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4220C2-8AF9-4C19-97A8-30A41DBD09FA}"/>
                  </a:ext>
                </a:extLst>
              </p:cNvPr>
              <p:cNvSpPr txBox="1"/>
              <p:nvPr/>
            </p:nvSpPr>
            <p:spPr>
              <a:xfrm>
                <a:off x="4339652" y="3326688"/>
                <a:ext cx="4188049" cy="450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Current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Price</m:t>
                          </m:r>
                          <m:r>
                            <m:rPr>
                              <m:nor/>
                            </m:rPr>
                            <a:rPr lang="en-US"/>
                            <m:t>  − </m:t>
                          </m:r>
                          <m:r>
                            <m:rPr>
                              <m:nor/>
                            </m:rPr>
                            <a:rPr lang="en-US"/>
                            <m:t>Original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Price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/>
                            <m:t>Original</m:t>
                          </m:r>
                          <m:r>
                            <m:rPr>
                              <m:nor/>
                            </m:rPr>
                            <a:rPr lang="en-IN"/>
                            <m:t> </m:t>
                          </m:r>
                          <m:r>
                            <m:rPr>
                              <m:nor/>
                            </m:rPr>
                            <a:rPr lang="en-IN"/>
                            <m:t>Price</m:t>
                          </m:r>
                          <m:r>
                            <m:rPr>
                              <m:nor/>
                            </m:rPr>
                            <a:rPr lang="en-IN"/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4220C2-8AF9-4C19-97A8-30A41DBD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652" y="3326688"/>
                <a:ext cx="4188049" cy="450829"/>
              </a:xfrm>
              <a:prstGeom prst="rect">
                <a:avLst/>
              </a:prstGeom>
              <a:blipFill>
                <a:blip r:embed="rId3"/>
                <a:stretch>
                  <a:fillRect t="-4054" b="-175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47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4D605-146B-405F-8A54-9E4319DC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66" y="706531"/>
            <a:ext cx="6065302" cy="40502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33029-9644-42B0-9D88-BA4FD637FA58}"/>
              </a:ext>
            </a:extLst>
          </p:cNvPr>
          <p:cNvSpPr txBox="1"/>
          <p:nvPr/>
        </p:nvSpPr>
        <p:spPr>
          <a:xfrm>
            <a:off x="-93608" y="1328596"/>
            <a:ext cx="3269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Cumulative Returns for Equal Weights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4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E84FE-D4D7-42EE-AC3C-78BD1EB798A8}"/>
              </a:ext>
            </a:extLst>
          </p:cNvPr>
          <p:cNvSpPr txBox="1"/>
          <p:nvPr/>
        </p:nvSpPr>
        <p:spPr>
          <a:xfrm>
            <a:off x="3825551" y="1887097"/>
            <a:ext cx="4940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42424"/>
                </a:solidFill>
                <a:effectLst/>
                <a:latin typeface="DM Serif Display" pitchFamily="2" charset="0"/>
              </a:rPr>
              <a:t>Portfolio optimization is nothing but a process where an investor receives the right guidance with respect to selection of assets from the range of other options and in this theory projects/programs are not valued on an individual basis rather the same is valued as a part of a particular portfolio.</a:t>
            </a:r>
            <a:endParaRPr lang="en-IN" sz="1800" dirty="0">
              <a:latin typeface="DM Serif Displ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8CA3A-4CD8-43A6-9FF2-9A5823CBF12C}"/>
              </a:ext>
            </a:extLst>
          </p:cNvPr>
          <p:cNvSpPr txBox="1"/>
          <p:nvPr/>
        </p:nvSpPr>
        <p:spPr>
          <a:xfrm>
            <a:off x="3856798" y="1142046"/>
            <a:ext cx="487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u="sng" dirty="0">
                <a:solidFill>
                  <a:srgbClr val="242424"/>
                </a:solidFill>
                <a:effectLst/>
                <a:latin typeface="DM Serif Display" pitchFamily="2" charset="0"/>
              </a:rPr>
              <a:t>Portfolio  optimization</a:t>
            </a:r>
            <a:endParaRPr lang="en-IN" sz="3600" u="sng" dirty="0">
              <a:latin typeface="DM Serif Display" pitchFamily="2" charset="0"/>
            </a:endParaRPr>
          </a:p>
        </p:txBody>
      </p:sp>
      <p:cxnSp>
        <p:nvCxnSpPr>
          <p:cNvPr id="6" name="Google Shape;604;p48">
            <a:extLst>
              <a:ext uri="{FF2B5EF4-FFF2-40B4-BE49-F238E27FC236}">
                <a16:creationId xmlns:a16="http://schemas.microsoft.com/office/drawing/2014/main" id="{455D4935-04E1-48F8-839D-51D864FBDBB4}"/>
              </a:ext>
            </a:extLst>
          </p:cNvPr>
          <p:cNvCxnSpPr>
            <a:cxnSpLocks/>
          </p:cNvCxnSpPr>
          <p:nvPr/>
        </p:nvCxnSpPr>
        <p:spPr>
          <a:xfrm>
            <a:off x="3856798" y="1848326"/>
            <a:ext cx="4877693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337EE-4082-4422-9CA4-4719970D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5" y="1465211"/>
            <a:ext cx="2103692" cy="199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5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19F911-A327-4B9E-AD26-763011C0C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32268"/>
              </p:ext>
            </p:extLst>
          </p:nvPr>
        </p:nvGraphicFramePr>
        <p:xfrm>
          <a:off x="396917" y="2397463"/>
          <a:ext cx="2420237" cy="13743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01120">
                  <a:extLst>
                    <a:ext uri="{9D8B030D-6E8A-4147-A177-3AD203B41FA5}">
                      <a16:colId xmlns:a16="http://schemas.microsoft.com/office/drawing/2014/main" val="1502797121"/>
                    </a:ext>
                  </a:extLst>
                </a:gridCol>
                <a:gridCol w="1719117">
                  <a:extLst>
                    <a:ext uri="{9D8B030D-6E8A-4147-A177-3AD203B41FA5}">
                      <a16:colId xmlns:a16="http://schemas.microsoft.com/office/drawing/2014/main" val="1488008486"/>
                    </a:ext>
                  </a:extLst>
                </a:gridCol>
              </a:tblGrid>
              <a:tr h="274863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O</a:t>
                      </a:r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ptimised Weights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3648177"/>
                  </a:ext>
                </a:extLst>
              </a:tr>
              <a:tr h="2748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RIL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9379256"/>
                  </a:ext>
                </a:extLst>
              </a:tr>
              <a:tr h="2748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TCS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0.32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5617653"/>
                  </a:ext>
                </a:extLst>
              </a:tr>
              <a:tr h="2748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HB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0.10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392436"/>
                  </a:ext>
                </a:extLst>
              </a:tr>
              <a:tr h="2748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BFL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0.36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60355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030477-DFA3-4288-8FF4-DEC05945B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54165"/>
              </p:ext>
            </p:extLst>
          </p:nvPr>
        </p:nvGraphicFramePr>
        <p:xfrm>
          <a:off x="3286676" y="2401582"/>
          <a:ext cx="2420236" cy="137431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35018">
                  <a:extLst>
                    <a:ext uri="{9D8B030D-6E8A-4147-A177-3AD203B41FA5}">
                      <a16:colId xmlns:a16="http://schemas.microsoft.com/office/drawing/2014/main" val="2810408454"/>
                    </a:ext>
                  </a:extLst>
                </a:gridCol>
                <a:gridCol w="1585218">
                  <a:extLst>
                    <a:ext uri="{9D8B030D-6E8A-4147-A177-3AD203B41FA5}">
                      <a16:colId xmlns:a16="http://schemas.microsoft.com/office/drawing/2014/main" val="2419880611"/>
                    </a:ext>
                  </a:extLst>
                </a:gridCol>
              </a:tblGrid>
              <a:tr h="255012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O</a:t>
                      </a:r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ptimised Weights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47594130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SUNP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0.38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088359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IOCL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0.24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11669687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RAJEX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0.13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0832996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HINU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824487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785BDA-A824-438B-A371-2BE6E18F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441965"/>
              </p:ext>
            </p:extLst>
          </p:nvPr>
        </p:nvGraphicFramePr>
        <p:xfrm>
          <a:off x="6262392" y="2397462"/>
          <a:ext cx="2552687" cy="137431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98497">
                  <a:extLst>
                    <a:ext uri="{9D8B030D-6E8A-4147-A177-3AD203B41FA5}">
                      <a16:colId xmlns:a16="http://schemas.microsoft.com/office/drawing/2014/main" val="3997230015"/>
                    </a:ext>
                  </a:extLst>
                </a:gridCol>
                <a:gridCol w="1654190">
                  <a:extLst>
                    <a:ext uri="{9D8B030D-6E8A-4147-A177-3AD203B41FA5}">
                      <a16:colId xmlns:a16="http://schemas.microsoft.com/office/drawing/2014/main" val="955072327"/>
                    </a:ext>
                  </a:extLst>
                </a:gridCol>
              </a:tblGrid>
              <a:tr h="255012"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O</a:t>
                      </a:r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ptimised Weights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92356955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0.32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2164469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FinoIand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7794436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Suprajit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0.23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7250715"/>
                  </a:ext>
                </a:extLst>
              </a:tr>
              <a:tr h="2798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Sonata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0.22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74371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411D37E-F3CD-4ECB-90EE-842230ED6C71}"/>
              </a:ext>
            </a:extLst>
          </p:cNvPr>
          <p:cNvSpPr txBox="1"/>
          <p:nvPr/>
        </p:nvSpPr>
        <p:spPr>
          <a:xfrm>
            <a:off x="123835" y="61607"/>
            <a:ext cx="912542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3600" u="sng" dirty="0">
              <a:solidFill>
                <a:schemeClr val="tx1"/>
              </a:solidFill>
              <a:latin typeface="DM Serif Display" pitchFamily="2" charset="0"/>
            </a:endParaRPr>
          </a:p>
          <a:p>
            <a:pPr algn="ctr"/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Optimised Weights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16377-3626-4F1E-BB83-D13B38A5D287}"/>
              </a:ext>
            </a:extLst>
          </p:cNvPr>
          <p:cNvSpPr txBox="1"/>
          <p:nvPr/>
        </p:nvSpPr>
        <p:spPr>
          <a:xfrm>
            <a:off x="3205457" y="1787597"/>
            <a:ext cx="2582675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latin typeface="Calisto MT" panose="02040603050505030304" pitchFamily="18" charset="0"/>
              </a:rPr>
              <a:t>Defensive </a:t>
            </a: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Portfolio</a:t>
            </a:r>
            <a:endParaRPr lang="en-IN" sz="1800" b="1" u="sng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59DDE-1E2A-4780-8C81-B5DE1F833E5E}"/>
              </a:ext>
            </a:extLst>
          </p:cNvPr>
          <p:cNvSpPr txBox="1"/>
          <p:nvPr/>
        </p:nvSpPr>
        <p:spPr>
          <a:xfrm>
            <a:off x="328920" y="1787597"/>
            <a:ext cx="2556230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Aggressive 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6EA70-B285-428F-9E09-73E91D5BE699}"/>
              </a:ext>
            </a:extLst>
          </p:cNvPr>
          <p:cNvSpPr txBox="1"/>
          <p:nvPr/>
        </p:nvSpPr>
        <p:spPr>
          <a:xfrm>
            <a:off x="6176434" y="1787597"/>
            <a:ext cx="2830405" cy="36933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1800" b="1" u="sng" dirty="0">
                <a:solidFill>
                  <a:schemeClr val="tx1"/>
                </a:solidFill>
                <a:latin typeface="Calisto MT" panose="02040603050505030304" pitchFamily="18" charset="0"/>
              </a:rPr>
              <a:t>Rising Giants </a:t>
            </a:r>
            <a:r>
              <a:rPr lang="en-IN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Portfolio</a:t>
            </a:r>
            <a:endParaRPr lang="en-IN" sz="1800" b="1" u="sng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29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559B69-2C6A-4F0B-9080-C6E7D965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6" y="227367"/>
            <a:ext cx="2980023" cy="25003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E1E47F-0B64-4A92-A15D-131970DC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95" y="2415822"/>
            <a:ext cx="2980023" cy="250031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9957DE-599E-41F7-850C-289DD8B9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14" y="227367"/>
            <a:ext cx="2980023" cy="25054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86907-1717-4FF0-BCE5-81EB103179B9}"/>
              </a:ext>
            </a:extLst>
          </p:cNvPr>
          <p:cNvSpPr txBox="1"/>
          <p:nvPr/>
        </p:nvSpPr>
        <p:spPr>
          <a:xfrm>
            <a:off x="3723384" y="684155"/>
            <a:ext cx="1934055" cy="74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898F6-3713-4A09-9E8F-419CBADF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140" y="1105633"/>
            <a:ext cx="1932599" cy="743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585EF-1859-4AD5-A0C7-B748C3BA9DEA}"/>
              </a:ext>
            </a:extLst>
          </p:cNvPr>
          <p:cNvSpPr txBox="1"/>
          <p:nvPr/>
        </p:nvSpPr>
        <p:spPr>
          <a:xfrm>
            <a:off x="360629" y="3044370"/>
            <a:ext cx="303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1"/>
                </a:solidFill>
                <a:latin typeface="DM Serif Display" pitchFamily="2" charset="0"/>
              </a:rPr>
              <a:t>Aggressive Portfolio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0B52E-C1B9-49ED-BD7B-5876DDC1A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700" y="2199862"/>
            <a:ext cx="1932599" cy="743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0ACD3-116E-4270-9AC5-7FDC7157E0FF}"/>
              </a:ext>
            </a:extLst>
          </p:cNvPr>
          <p:cNvSpPr txBox="1"/>
          <p:nvPr/>
        </p:nvSpPr>
        <p:spPr>
          <a:xfrm>
            <a:off x="3301065" y="938912"/>
            <a:ext cx="2789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DM Serif Display" pitchFamily="2" charset="0"/>
              </a:rPr>
              <a:t>                     </a:t>
            </a:r>
            <a:r>
              <a:rPr lang="en-US" sz="1600" u="sng" dirty="0">
                <a:solidFill>
                  <a:schemeClr val="tx1"/>
                </a:solidFill>
                <a:latin typeface="DM Serif Display" pitchFamily="2" charset="0"/>
              </a:rPr>
              <a:t>VaR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Equal weight – 1.1582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Optimal weight – 1.2351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Extra Return – 9%</a:t>
            </a: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64FA8-7851-4E0F-8D31-DD7BA4F6A795}"/>
              </a:ext>
            </a:extLst>
          </p:cNvPr>
          <p:cNvSpPr txBox="1"/>
          <p:nvPr/>
        </p:nvSpPr>
        <p:spPr>
          <a:xfrm>
            <a:off x="335499" y="3466826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DM Serif Display" pitchFamily="2" charset="0"/>
              </a:rPr>
              <a:t>                      </a:t>
            </a:r>
            <a:r>
              <a:rPr lang="en-US" sz="1600" u="sng" dirty="0">
                <a:solidFill>
                  <a:schemeClr val="tx1"/>
                </a:solidFill>
                <a:latin typeface="DM Serif Display" pitchFamily="2" charset="0"/>
              </a:rPr>
              <a:t>VaR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Equal weight – 1.3367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Optimal weight – 1.4214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Extra Return – 19.76%</a:t>
            </a: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E177-FDAD-49C6-82DE-89D39DDD537E}"/>
              </a:ext>
            </a:extLst>
          </p:cNvPr>
          <p:cNvSpPr txBox="1"/>
          <p:nvPr/>
        </p:nvSpPr>
        <p:spPr>
          <a:xfrm>
            <a:off x="6236338" y="3466826"/>
            <a:ext cx="2711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DM Serif Display" pitchFamily="2" charset="0"/>
              </a:rPr>
              <a:t>                      </a:t>
            </a:r>
            <a:r>
              <a:rPr lang="en-US" sz="1600" u="sng" dirty="0">
                <a:solidFill>
                  <a:schemeClr val="tx1"/>
                </a:solidFill>
                <a:latin typeface="DM Serif Display" pitchFamily="2" charset="0"/>
              </a:rPr>
              <a:t>VaR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Equal weight – 1.6026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Optimal weight – 1.6011</a:t>
            </a:r>
          </a:p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Extra Return – 8%</a:t>
            </a:r>
            <a:endParaRPr lang="en-IN" sz="1600" dirty="0">
              <a:solidFill>
                <a:schemeClr val="accent2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D27CA-1E4F-4B49-9FF4-5C94E71F2F46}"/>
              </a:ext>
            </a:extLst>
          </p:cNvPr>
          <p:cNvSpPr txBox="1"/>
          <p:nvPr/>
        </p:nvSpPr>
        <p:spPr>
          <a:xfrm>
            <a:off x="3493140" y="449628"/>
            <a:ext cx="5848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u="sng" dirty="0">
                <a:solidFill>
                  <a:schemeClr val="tx1"/>
                </a:solidFill>
                <a:latin typeface="DM Serif Display" pitchFamily="2" charset="0"/>
              </a:rPr>
              <a:t>Defensive stocks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B12C4-8707-4D1B-8842-CBCB09578B6E}"/>
              </a:ext>
            </a:extLst>
          </p:cNvPr>
          <p:cNvSpPr txBox="1"/>
          <p:nvPr/>
        </p:nvSpPr>
        <p:spPr>
          <a:xfrm>
            <a:off x="6344893" y="2943638"/>
            <a:ext cx="5848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u="sng" dirty="0">
                <a:solidFill>
                  <a:schemeClr val="tx1"/>
                </a:solidFill>
                <a:latin typeface="DM Serif Display" pitchFamily="2" charset="0"/>
              </a:rPr>
              <a:t>Rising Giants Portfolio</a:t>
            </a:r>
          </a:p>
        </p:txBody>
      </p:sp>
    </p:spTree>
    <p:extLst>
      <p:ext uri="{BB962C8B-B14F-4D97-AF65-F5344CB8AC3E}">
        <p14:creationId xmlns:p14="http://schemas.microsoft.com/office/powerpoint/2010/main" val="115121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1B5EBC-F4E3-499F-9B60-F9FE4ACF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254" y="716636"/>
            <a:ext cx="6308702" cy="371022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2C5AD-F82D-49BB-9864-8D6DD3AAD8D2}"/>
              </a:ext>
            </a:extLst>
          </p:cNvPr>
          <p:cNvSpPr txBox="1"/>
          <p:nvPr/>
        </p:nvSpPr>
        <p:spPr>
          <a:xfrm>
            <a:off x="6716564" y="1475325"/>
            <a:ext cx="2341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DM Serif Display" pitchFamily="2" charset="0"/>
              </a:rPr>
              <a:t>Cumulative Returns for </a:t>
            </a:r>
            <a:r>
              <a:rPr lang="en-US" sz="2800" u="sng" dirty="0">
                <a:solidFill>
                  <a:schemeClr val="tx1"/>
                </a:solidFill>
                <a:latin typeface="DM Serif Display" pitchFamily="2" charset="0"/>
              </a:rPr>
              <a:t>Optimised</a:t>
            </a:r>
            <a:r>
              <a:rPr lang="en-US" sz="3200" u="sng" dirty="0">
                <a:solidFill>
                  <a:schemeClr val="tx1"/>
                </a:solidFill>
                <a:latin typeface="DM Serif Display" pitchFamily="2" charset="0"/>
              </a:rPr>
              <a:t> Weights</a:t>
            </a:r>
            <a:endParaRPr lang="en-IN" sz="32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01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5DA8D4-87BC-465B-9BF2-7DA8E60D0512}"/>
              </a:ext>
            </a:extLst>
          </p:cNvPr>
          <p:cNvSpPr txBox="1"/>
          <p:nvPr/>
        </p:nvSpPr>
        <p:spPr>
          <a:xfrm>
            <a:off x="-326279" y="948541"/>
            <a:ext cx="817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I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amount to invest – 1,00,000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31757-461C-4074-99C4-1DA29625C30C}"/>
              </a:ext>
            </a:extLst>
          </p:cNvPr>
          <p:cNvSpPr txBox="1"/>
          <p:nvPr/>
        </p:nvSpPr>
        <p:spPr>
          <a:xfrm>
            <a:off x="1727200" y="146705"/>
            <a:ext cx="56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  <a:ea typeface="Cambria" panose="02040503050406030204" pitchFamily="18" charset="0"/>
              </a:rPr>
              <a:t>Application of the Analysis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CD035A-E6FE-4DD7-B8CE-67646C2A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53924"/>
              </p:ext>
            </p:extLst>
          </p:nvPr>
        </p:nvGraphicFramePr>
        <p:xfrm>
          <a:off x="699299" y="1665937"/>
          <a:ext cx="7498494" cy="139425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44540">
                  <a:extLst>
                    <a:ext uri="{9D8B030D-6E8A-4147-A177-3AD203B41FA5}">
                      <a16:colId xmlns:a16="http://schemas.microsoft.com/office/drawing/2014/main" val="306842774"/>
                    </a:ext>
                  </a:extLst>
                </a:gridCol>
                <a:gridCol w="1330066">
                  <a:extLst>
                    <a:ext uri="{9D8B030D-6E8A-4147-A177-3AD203B41FA5}">
                      <a16:colId xmlns:a16="http://schemas.microsoft.com/office/drawing/2014/main" val="2066389007"/>
                    </a:ext>
                  </a:extLst>
                </a:gridCol>
                <a:gridCol w="1040922">
                  <a:extLst>
                    <a:ext uri="{9D8B030D-6E8A-4147-A177-3AD203B41FA5}">
                      <a16:colId xmlns:a16="http://schemas.microsoft.com/office/drawing/2014/main" val="2929309924"/>
                    </a:ext>
                  </a:extLst>
                </a:gridCol>
                <a:gridCol w="963817">
                  <a:extLst>
                    <a:ext uri="{9D8B030D-6E8A-4147-A177-3AD203B41FA5}">
                      <a16:colId xmlns:a16="http://schemas.microsoft.com/office/drawing/2014/main" val="2321197978"/>
                    </a:ext>
                  </a:extLst>
                </a:gridCol>
                <a:gridCol w="1233686">
                  <a:extLst>
                    <a:ext uri="{9D8B030D-6E8A-4147-A177-3AD203B41FA5}">
                      <a16:colId xmlns:a16="http://schemas.microsoft.com/office/drawing/2014/main" val="252927890"/>
                    </a:ext>
                  </a:extLst>
                </a:gridCol>
                <a:gridCol w="963817">
                  <a:extLst>
                    <a:ext uri="{9D8B030D-6E8A-4147-A177-3AD203B41FA5}">
                      <a16:colId xmlns:a16="http://schemas.microsoft.com/office/drawing/2014/main" val="1833199211"/>
                    </a:ext>
                  </a:extLst>
                </a:gridCol>
                <a:gridCol w="1021646">
                  <a:extLst>
                    <a:ext uri="{9D8B030D-6E8A-4147-A177-3AD203B41FA5}">
                      <a16:colId xmlns:a16="http://schemas.microsoft.com/office/drawing/2014/main" val="3041778027"/>
                    </a:ext>
                  </a:extLst>
                </a:gridCol>
              </a:tblGrid>
              <a:tr h="22159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stock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buy price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shares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invested amt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bonus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corpus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7318794"/>
                  </a:ext>
                </a:extLst>
              </a:tr>
              <a:tr h="2345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rising giants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laurus labs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74.00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338.00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25012.00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182249.60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8585624"/>
                  </a:ext>
                </a:extLst>
              </a:tr>
              <a:tr h="234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sonata sftw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312.00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80.00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24960.00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70056.00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5910718"/>
                  </a:ext>
                </a:extLst>
              </a:tr>
              <a:tr h="234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suprajit engg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200.00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125.00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25000.00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53718.75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2196061"/>
                  </a:ext>
                </a:extLst>
              </a:tr>
              <a:tr h="23453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finloex ind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107.85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232.00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25021.20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1160.00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239946.00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15278562"/>
                  </a:ext>
                </a:extLst>
              </a:tr>
              <a:tr h="2345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Total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99993.20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DM Serif Display" pitchFamily="2" charset="0"/>
                        </a:rPr>
                        <a:t>545970.35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33730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1CE67E-0400-4DEF-AD13-7B778383A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02502"/>
              </p:ext>
            </p:extLst>
          </p:nvPr>
        </p:nvGraphicFramePr>
        <p:xfrm>
          <a:off x="699299" y="3541021"/>
          <a:ext cx="7498492" cy="1318260"/>
        </p:xfrm>
        <a:graphic>
          <a:graphicData uri="http://schemas.openxmlformats.org/drawingml/2006/table">
            <a:tbl>
              <a:tblPr lastCol="1">
                <a:tableStyleId>{BDBED569-4797-4DF1-A0F4-6AAB3CD982D8}</a:tableStyleId>
              </a:tblPr>
              <a:tblGrid>
                <a:gridCol w="954715">
                  <a:extLst>
                    <a:ext uri="{9D8B030D-6E8A-4147-A177-3AD203B41FA5}">
                      <a16:colId xmlns:a16="http://schemas.microsoft.com/office/drawing/2014/main" val="1580723306"/>
                    </a:ext>
                  </a:extLst>
                </a:gridCol>
                <a:gridCol w="1372403">
                  <a:extLst>
                    <a:ext uri="{9D8B030D-6E8A-4147-A177-3AD203B41FA5}">
                      <a16:colId xmlns:a16="http://schemas.microsoft.com/office/drawing/2014/main" val="959284531"/>
                    </a:ext>
                  </a:extLst>
                </a:gridCol>
                <a:gridCol w="954715">
                  <a:extLst>
                    <a:ext uri="{9D8B030D-6E8A-4147-A177-3AD203B41FA5}">
                      <a16:colId xmlns:a16="http://schemas.microsoft.com/office/drawing/2014/main" val="1588007914"/>
                    </a:ext>
                  </a:extLst>
                </a:gridCol>
                <a:gridCol w="954715">
                  <a:extLst>
                    <a:ext uri="{9D8B030D-6E8A-4147-A177-3AD203B41FA5}">
                      <a16:colId xmlns:a16="http://schemas.microsoft.com/office/drawing/2014/main" val="2610948626"/>
                    </a:ext>
                  </a:extLst>
                </a:gridCol>
                <a:gridCol w="1253064">
                  <a:extLst>
                    <a:ext uri="{9D8B030D-6E8A-4147-A177-3AD203B41FA5}">
                      <a16:colId xmlns:a16="http://schemas.microsoft.com/office/drawing/2014/main" val="1016499089"/>
                    </a:ext>
                  </a:extLst>
                </a:gridCol>
                <a:gridCol w="954715">
                  <a:extLst>
                    <a:ext uri="{9D8B030D-6E8A-4147-A177-3AD203B41FA5}">
                      <a16:colId xmlns:a16="http://schemas.microsoft.com/office/drawing/2014/main" val="3962105740"/>
                    </a:ext>
                  </a:extLst>
                </a:gridCol>
                <a:gridCol w="1054165">
                  <a:extLst>
                    <a:ext uri="{9D8B030D-6E8A-4147-A177-3AD203B41FA5}">
                      <a16:colId xmlns:a16="http://schemas.microsoft.com/office/drawing/2014/main" val="677605617"/>
                    </a:ext>
                  </a:extLst>
                </a:gridCol>
              </a:tblGrid>
              <a:tr h="210842"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stock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buy price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shares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invested amt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bonus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corpus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4253903"/>
                  </a:ext>
                </a:extLst>
              </a:tr>
              <a:tr h="2108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rising giants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laurus labs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74.00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433.00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32042.00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233473.60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2006436"/>
                  </a:ext>
                </a:extLst>
              </a:tr>
              <a:tr h="21084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sonata sftw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312.00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70.00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21840.00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61299.00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8786349"/>
                  </a:ext>
                </a:extLst>
              </a:tr>
              <a:tr h="21084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suprajit engg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200.00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115.00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23000.00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49421.25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4771733"/>
                  </a:ext>
                </a:extLst>
              </a:tr>
              <a:tr h="21084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finloex ind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107.85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214.00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23079.90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1070.00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221329.50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22175859"/>
                  </a:ext>
                </a:extLst>
              </a:tr>
              <a:tr h="210842"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99961.90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  <a:latin typeface="DM Serif Display" pitchFamily="2" charset="0"/>
                        </a:rPr>
                        <a:t>565523.35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DM Serif Display" pitchFamily="2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604725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BB17EC-9716-4183-8F0C-68655877B583}"/>
              </a:ext>
            </a:extLst>
          </p:cNvPr>
          <p:cNvSpPr txBox="1"/>
          <p:nvPr/>
        </p:nvSpPr>
        <p:spPr>
          <a:xfrm>
            <a:off x="-1731907" y="3189195"/>
            <a:ext cx="6785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Optimised Weights</a:t>
            </a:r>
            <a:endParaRPr lang="en-IN" sz="1600" u="sng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70A8F-0E5C-4232-A5E8-BFA24D1F1AFE}"/>
              </a:ext>
            </a:extLst>
          </p:cNvPr>
          <p:cNvSpPr txBox="1"/>
          <p:nvPr/>
        </p:nvSpPr>
        <p:spPr>
          <a:xfrm>
            <a:off x="-1986320" y="1291386"/>
            <a:ext cx="6785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Equal Weights</a:t>
            </a:r>
            <a:endParaRPr lang="en-IN" sz="1600" u="sng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597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13101-F02B-434B-A63B-C8CF605797B9}"/>
              </a:ext>
            </a:extLst>
          </p:cNvPr>
          <p:cNvSpPr txBox="1"/>
          <p:nvPr/>
        </p:nvSpPr>
        <p:spPr>
          <a:xfrm>
            <a:off x="3095329" y="0"/>
            <a:ext cx="357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Conclusion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04E16-B00F-41CB-A4E4-B84E2C6C553A}"/>
              </a:ext>
            </a:extLst>
          </p:cNvPr>
          <p:cNvSpPr txBox="1"/>
          <p:nvPr/>
        </p:nvSpPr>
        <p:spPr>
          <a:xfrm>
            <a:off x="369570" y="671915"/>
            <a:ext cx="8257269" cy="4278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285750" indent="-285750" rtl="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effectLst/>
                <a:latin typeface="DM Serif Display" pitchFamily="2" charset="0"/>
              </a:rPr>
              <a:t>By comparing the performance of portfolios, R</a:t>
            </a:r>
            <a:r>
              <a:rPr lang="en-US" sz="1700" dirty="0">
                <a:solidFill>
                  <a:schemeClr val="tx1"/>
                </a:solidFill>
                <a:latin typeface="DM Serif Display" pitchFamily="2" charset="0"/>
              </a:rPr>
              <a:t>ising Giants </a:t>
            </a:r>
            <a:r>
              <a:rPr lang="en-US" sz="1700" dirty="0">
                <a:solidFill>
                  <a:schemeClr val="tx1"/>
                </a:solidFill>
                <a:effectLst/>
                <a:latin typeface="DM Serif Display" pitchFamily="2" charset="0"/>
              </a:rPr>
              <a:t>portfolio shows higher profitability with low volatility. </a:t>
            </a:r>
          </a:p>
          <a:p>
            <a:pPr rtl="0">
              <a:buClr>
                <a:schemeClr val="tx1"/>
              </a:buClr>
            </a:pPr>
            <a:endParaRPr lang="en-US" sz="1700" dirty="0">
              <a:solidFill>
                <a:schemeClr val="tx1"/>
              </a:solidFill>
              <a:effectLst/>
              <a:latin typeface="DM Serif Display" pitchFamily="2" charset="0"/>
            </a:endParaRPr>
          </a:p>
          <a:p>
            <a:pPr marL="285750" indent="-285750" rtl="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effectLst/>
                <a:latin typeface="DM Serif Display" pitchFamily="2" charset="0"/>
              </a:rPr>
              <a:t>However, in contrast, the higher volatility of </a:t>
            </a:r>
            <a:r>
              <a:rPr lang="en-US" sz="1700" dirty="0">
                <a:solidFill>
                  <a:schemeClr val="tx1"/>
                </a:solidFill>
                <a:latin typeface="DM Serif Display" pitchFamily="2" charset="0"/>
              </a:rPr>
              <a:t>aggres</a:t>
            </a:r>
            <a:r>
              <a:rPr lang="en-US" sz="1700" dirty="0">
                <a:solidFill>
                  <a:schemeClr val="tx1"/>
                </a:solidFill>
                <a:effectLst/>
                <a:latin typeface="DM Serif Display" pitchFamily="2" charset="0"/>
              </a:rPr>
              <a:t>sive portfolio  directly indicates high risk and it may not imply higher return.  Thus, to measure the performance of the cumulative return, R</a:t>
            </a:r>
            <a:r>
              <a:rPr lang="en-US" sz="1700" dirty="0">
                <a:solidFill>
                  <a:schemeClr val="tx1"/>
                </a:solidFill>
                <a:latin typeface="DM Serif Display" pitchFamily="2" charset="0"/>
              </a:rPr>
              <a:t>ising Giants</a:t>
            </a:r>
            <a:r>
              <a:rPr lang="en-US" sz="1700" dirty="0">
                <a:solidFill>
                  <a:schemeClr val="tx1"/>
                </a:solidFill>
                <a:effectLst/>
                <a:latin typeface="DM Serif Display" pitchFamily="2" charset="0"/>
              </a:rPr>
              <a:t> portfolio shows great advantage when compared to the Aggressive and Defensive portfolios.</a:t>
            </a:r>
          </a:p>
          <a:p>
            <a:pPr rtl="0">
              <a:buClr>
                <a:schemeClr val="tx1"/>
              </a:buClr>
            </a:pPr>
            <a:endParaRPr lang="en-US" sz="1700" dirty="0">
              <a:solidFill>
                <a:schemeClr val="tx1"/>
              </a:solidFill>
              <a:effectLst/>
              <a:latin typeface="DM Serif Display" pitchFamily="2" charset="0"/>
            </a:endParaRPr>
          </a:p>
          <a:p>
            <a:pPr marL="285750" indent="-285750" rtl="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DM Serif Display" pitchFamily="2" charset="0"/>
              </a:rPr>
              <a:t>Optimised weights are more reliable than equal weights since they produced higher returns.</a:t>
            </a:r>
          </a:p>
          <a:p>
            <a:pPr rtl="0">
              <a:buClr>
                <a:schemeClr val="tx1"/>
              </a:buClr>
            </a:pPr>
            <a:endParaRPr lang="en-US" sz="1700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DM Serif Display" pitchFamily="2" charset="0"/>
              </a:rPr>
              <a:t>Not going the conventional way of investing in companies that have already made it big (completely) but also looking for companies that are constantly growing at a good rate/pace and can be the next TCS or next Titan or next Bajaj Finance so we should keep an eye on these Rising Giants to become next Rakesh Jhunjhunwala.</a:t>
            </a:r>
            <a:endParaRPr lang="en-IN" sz="1700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81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AACD6A-C8D0-457B-80A0-4452F179A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97819"/>
              </p:ext>
            </p:extLst>
          </p:nvPr>
        </p:nvGraphicFramePr>
        <p:xfrm>
          <a:off x="689840" y="484091"/>
          <a:ext cx="7548438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31D9EC-C7F3-4DB0-A2CF-DE41DACA5BA8}"/>
              </a:ext>
            </a:extLst>
          </p:cNvPr>
          <p:cNvSpPr txBox="1"/>
          <p:nvPr/>
        </p:nvSpPr>
        <p:spPr>
          <a:xfrm>
            <a:off x="3438940" y="55659"/>
            <a:ext cx="4635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tx1"/>
                </a:solidFill>
                <a:latin typeface="DM Serif Display" pitchFamily="2" charset="0"/>
              </a:rPr>
              <a:t>Analysis</a:t>
            </a:r>
            <a:endParaRPr lang="en-IN" sz="32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88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E9EA7-640E-4410-AD27-FD09EC3500DA}"/>
              </a:ext>
            </a:extLst>
          </p:cNvPr>
          <p:cNvSpPr txBox="1"/>
          <p:nvPr/>
        </p:nvSpPr>
        <p:spPr>
          <a:xfrm>
            <a:off x="1358715" y="1225841"/>
            <a:ext cx="289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DM Serif Display" pitchFamily="2" charset="0"/>
              </a:rPr>
              <a:t>Limitations</a:t>
            </a:r>
            <a:endParaRPr lang="en-IN" sz="3600" u="sng" dirty="0">
              <a:solidFill>
                <a:schemeClr val="bg1"/>
              </a:solidFill>
              <a:latin typeface="DM Serif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20C73-D7B7-4653-AC3D-E24D40ACF7B0}"/>
              </a:ext>
            </a:extLst>
          </p:cNvPr>
          <p:cNvSpPr txBox="1"/>
          <p:nvPr/>
        </p:nvSpPr>
        <p:spPr>
          <a:xfrm>
            <a:off x="391688" y="2232624"/>
            <a:ext cx="4828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Change of optimized weights with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For Rising Giants portfolio it does not guarantee multi-bagger returns.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Theoretically calculated returns can not be exactly obtained in real life.</a:t>
            </a:r>
            <a:endParaRPr lang="en-IN" sz="1800" dirty="0">
              <a:latin typeface="DM Serif Display" pitchFamily="2" charset="0"/>
            </a:endParaRPr>
          </a:p>
        </p:txBody>
      </p:sp>
      <p:cxnSp>
        <p:nvCxnSpPr>
          <p:cNvPr id="5" name="Google Shape;516;p43">
            <a:extLst>
              <a:ext uri="{FF2B5EF4-FFF2-40B4-BE49-F238E27FC236}">
                <a16:creationId xmlns:a16="http://schemas.microsoft.com/office/drawing/2014/main" id="{65A724EC-CB3F-4F87-A57C-DF5583DA5F14}"/>
              </a:ext>
            </a:extLst>
          </p:cNvPr>
          <p:cNvCxnSpPr>
            <a:cxnSpLocks/>
          </p:cNvCxnSpPr>
          <p:nvPr/>
        </p:nvCxnSpPr>
        <p:spPr>
          <a:xfrm>
            <a:off x="626533" y="2033359"/>
            <a:ext cx="44828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01C39D-0AC6-4E36-B061-CECFCF05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96" y="1049866"/>
            <a:ext cx="3064404" cy="30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9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EE65D6-E67C-457C-9BFB-3D590B84A29D}"/>
              </a:ext>
            </a:extLst>
          </p:cNvPr>
          <p:cNvSpPr txBox="1"/>
          <p:nvPr/>
        </p:nvSpPr>
        <p:spPr>
          <a:xfrm>
            <a:off x="4930239" y="1242563"/>
            <a:ext cx="322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Future Scope</a:t>
            </a:r>
            <a:endParaRPr lang="en-IN" sz="3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1D10C-8B78-4E01-8B84-C0EC29E388CB}"/>
              </a:ext>
            </a:extLst>
          </p:cNvPr>
          <p:cNvSpPr txBox="1"/>
          <p:nvPr/>
        </p:nvSpPr>
        <p:spPr>
          <a:xfrm>
            <a:off x="3928058" y="1829947"/>
            <a:ext cx="49713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Risk prediction using VaR.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Backtesting of VaR.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Implementing Coffee Can investment strategy on different stocks and monitoring them.</a:t>
            </a:r>
            <a:endParaRPr lang="en-IN" sz="1800" dirty="0">
              <a:latin typeface="DM Serif Display" pitchFamily="2" charset="0"/>
            </a:endParaRPr>
          </a:p>
        </p:txBody>
      </p:sp>
      <p:cxnSp>
        <p:nvCxnSpPr>
          <p:cNvPr id="5" name="Google Shape;516;p43">
            <a:extLst>
              <a:ext uri="{FF2B5EF4-FFF2-40B4-BE49-F238E27FC236}">
                <a16:creationId xmlns:a16="http://schemas.microsoft.com/office/drawing/2014/main" id="{EE541F43-E70A-4707-882E-F76094EDCD61}"/>
              </a:ext>
            </a:extLst>
          </p:cNvPr>
          <p:cNvCxnSpPr>
            <a:cxnSpLocks/>
          </p:cNvCxnSpPr>
          <p:nvPr/>
        </p:nvCxnSpPr>
        <p:spPr>
          <a:xfrm>
            <a:off x="4172301" y="1947841"/>
            <a:ext cx="448286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7A1D93-2A7F-42C3-B582-8E6D91B1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8" y="1050666"/>
            <a:ext cx="3225064" cy="30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14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5AFC6C-2FAE-46C0-A734-E9608CD75A33}"/>
              </a:ext>
            </a:extLst>
          </p:cNvPr>
          <p:cNvSpPr txBox="1"/>
          <p:nvPr/>
        </p:nvSpPr>
        <p:spPr>
          <a:xfrm>
            <a:off x="1222408" y="1786920"/>
            <a:ext cx="7671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Algerian" panose="04020705040A02060702" pitchFamily="82" charset="0"/>
              </a:rPr>
              <a:t>Thank You </a:t>
            </a:r>
            <a:endParaRPr lang="en-IN" sz="9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9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A245D3-3652-4FB7-BDE6-C91391CAAF44}"/>
              </a:ext>
            </a:extLst>
          </p:cNvPr>
          <p:cNvSpPr txBox="1"/>
          <p:nvPr/>
        </p:nvSpPr>
        <p:spPr>
          <a:xfrm>
            <a:off x="2745293" y="166571"/>
            <a:ext cx="380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tx1"/>
                </a:solidFill>
                <a:latin typeface="DM Serif Display" pitchFamily="2" charset="0"/>
              </a:rPr>
              <a:t>Selected Stocks</a:t>
            </a:r>
            <a:endParaRPr lang="en-IN" sz="3600" u="sng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01F7C-CAA7-4612-919B-6171A7F557EE}"/>
              </a:ext>
            </a:extLst>
          </p:cNvPr>
          <p:cNvSpPr txBox="1"/>
          <p:nvPr/>
        </p:nvSpPr>
        <p:spPr>
          <a:xfrm>
            <a:off x="2156525" y="1043734"/>
            <a:ext cx="4986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Reliance (Oil &amp; Gas)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Tata Consultancy Services (IT)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HDFC Bank (Finance)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Bajaj Finservice ltd (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Finance NBFC)</a:t>
            </a:r>
            <a:endParaRPr lang="en-IN" sz="18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6B5DB-0B4B-4E8D-9B6F-FD74065A87CB}"/>
              </a:ext>
            </a:extLst>
          </p:cNvPr>
          <p:cNvSpPr txBox="1"/>
          <p:nvPr/>
        </p:nvSpPr>
        <p:spPr>
          <a:xfrm>
            <a:off x="2156525" y="2176163"/>
            <a:ext cx="4340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Sun Pharma (Pharmaceutical)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Indian Oil Corporation Ltd (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Oil &amp; Gas)</a:t>
            </a:r>
            <a:endParaRPr lang="en-US" sz="1800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Rajesh Export (Precious Metals)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Hindustan Uniliver (FMCG)</a:t>
            </a:r>
            <a:endParaRPr lang="en-IN" sz="1800" dirty="0">
              <a:solidFill>
                <a:schemeClr val="tx1"/>
              </a:solidFill>
              <a:latin typeface="DM Serif Display" pitchFamily="2" charset="0"/>
            </a:endParaRPr>
          </a:p>
          <a:p>
            <a:endParaRPr lang="en-IN" sz="16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9014D-A289-4624-90DD-44A14E246148}"/>
              </a:ext>
            </a:extLst>
          </p:cNvPr>
          <p:cNvSpPr txBox="1"/>
          <p:nvPr/>
        </p:nvSpPr>
        <p:spPr>
          <a:xfrm>
            <a:off x="2156525" y="3277814"/>
            <a:ext cx="5048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Laurus Labs Ltd (Pharma)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Finolex Industries Ltd (Plastics &amp; Pipe)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Suprajit Engineering Ltd (Auto Parts)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Sonata Software Ltd (</a:t>
            </a:r>
            <a:r>
              <a:rPr lang="en-IN" sz="1800" dirty="0">
                <a:solidFill>
                  <a:schemeClr val="tx1"/>
                </a:solidFill>
                <a:latin typeface="DM Serif Display" pitchFamily="2" charset="0"/>
              </a:rPr>
              <a:t>IT</a:t>
            </a:r>
            <a:r>
              <a:rPr lang="en-IN" sz="1800" b="0" i="0" dirty="0">
                <a:solidFill>
                  <a:srgbClr val="535B62"/>
                </a:solidFill>
                <a:effectLst/>
                <a:latin typeface="graphik-regular"/>
              </a:rPr>
              <a:t> </a:t>
            </a:r>
            <a:r>
              <a:rPr lang="en-IN" sz="1800" dirty="0">
                <a:solidFill>
                  <a:schemeClr val="tx1"/>
                </a:solidFill>
                <a:latin typeface="DM Serif Display" pitchFamily="2" charset="0"/>
              </a:rPr>
              <a:t>Services &amp;  Consulting</a:t>
            </a: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)</a:t>
            </a:r>
            <a:endParaRPr lang="en-IN" sz="1800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69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>
            <a:spLocks noGrp="1"/>
          </p:cNvSpPr>
          <p:nvPr>
            <p:ph type="title"/>
          </p:nvPr>
        </p:nvSpPr>
        <p:spPr>
          <a:xfrm>
            <a:off x="788301" y="4150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b="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  <a:ea typeface="Cambria" panose="02040503050406030204" pitchFamily="18" charset="0"/>
              </a:rPr>
              <a:t>Financial Risks</a:t>
            </a:r>
            <a:endParaRPr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  <a:ea typeface="Cambria" panose="02040503050406030204" pitchFamily="18" charset="0"/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3801330" y="2096909"/>
            <a:ext cx="1504062" cy="1503967"/>
          </a:xfrm>
          <a:custGeom>
            <a:avLst/>
            <a:gdLst/>
            <a:ahLst/>
            <a:cxnLst/>
            <a:rect l="l" t="t" r="r" b="b"/>
            <a:pathLst>
              <a:path w="15916" h="15915" extrusionOk="0">
                <a:moveTo>
                  <a:pt x="1" y="0"/>
                </a:moveTo>
                <a:lnTo>
                  <a:pt x="1" y="15915"/>
                </a:lnTo>
                <a:lnTo>
                  <a:pt x="15915" y="15915"/>
                </a:lnTo>
                <a:lnTo>
                  <a:pt x="159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Google Shape;556;p46"/>
          <p:cNvSpPr/>
          <p:nvPr/>
        </p:nvSpPr>
        <p:spPr>
          <a:xfrm>
            <a:off x="4731042" y="1543996"/>
            <a:ext cx="1153419" cy="1153351"/>
          </a:xfrm>
          <a:custGeom>
            <a:avLst/>
            <a:gdLst/>
            <a:ahLst/>
            <a:cxnLst/>
            <a:rect l="l" t="t" r="r" b="b"/>
            <a:pathLst>
              <a:path w="16939" h="16938" extrusionOk="0">
                <a:moveTo>
                  <a:pt x="15915" y="1023"/>
                </a:moveTo>
                <a:lnTo>
                  <a:pt x="15915" y="15915"/>
                </a:lnTo>
                <a:lnTo>
                  <a:pt x="1024" y="15915"/>
                </a:lnTo>
                <a:lnTo>
                  <a:pt x="1024" y="1023"/>
                </a:lnTo>
                <a:close/>
                <a:moveTo>
                  <a:pt x="1" y="0"/>
                </a:moveTo>
                <a:lnTo>
                  <a:pt x="1" y="16938"/>
                </a:lnTo>
                <a:lnTo>
                  <a:pt x="16939" y="16938"/>
                </a:lnTo>
                <a:lnTo>
                  <a:pt x="169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7" name="Google Shape;557;p46"/>
          <p:cNvSpPr txBox="1"/>
          <p:nvPr/>
        </p:nvSpPr>
        <p:spPr>
          <a:xfrm>
            <a:off x="828400" y="1507483"/>
            <a:ext cx="2351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Market Risk</a:t>
            </a: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  <a:p>
            <a:endParaRPr sz="24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813268" y="2113287"/>
            <a:ext cx="2497379" cy="97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Market risk is what happens when there is a substantial change in the particular marketplace in which a company competes.</a:t>
            </a:r>
          </a:p>
          <a:p>
            <a:endParaRPr sz="1500" dirty="0">
              <a:solidFill>
                <a:schemeClr val="dk1"/>
              </a:solidFill>
              <a:latin typeface="Hind Madurai Medium"/>
              <a:ea typeface="Hind Madurai Medium"/>
              <a:cs typeface="Hind Madurai Medium"/>
              <a:sym typeface="Hind Madurai Medium"/>
            </a:endParaRPr>
          </a:p>
        </p:txBody>
      </p:sp>
      <p:cxnSp>
        <p:nvCxnSpPr>
          <p:cNvPr id="559" name="Google Shape;559;p46"/>
          <p:cNvCxnSpPr/>
          <p:nvPr/>
        </p:nvCxnSpPr>
        <p:spPr>
          <a:xfrm>
            <a:off x="851200" y="1813538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6"/>
          <p:cNvSpPr/>
          <p:nvPr/>
        </p:nvSpPr>
        <p:spPr>
          <a:xfrm rot="-5400000">
            <a:off x="2881519" y="1485609"/>
            <a:ext cx="332754" cy="15979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1" name="Google Shape;561;p46"/>
          <p:cNvSpPr txBox="1"/>
          <p:nvPr/>
        </p:nvSpPr>
        <p:spPr>
          <a:xfrm>
            <a:off x="805600" y="3146050"/>
            <a:ext cx="2351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Liquidity Risk</a:t>
            </a: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788301" y="3781300"/>
            <a:ext cx="2351100" cy="12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dirty="0">
                <a:solidFill>
                  <a:schemeClr val="tx1"/>
                </a:solidFill>
                <a:latin typeface="DM Serif Display" pitchFamily="2" charset="0"/>
              </a:rPr>
              <a:t>Liquidity risk refers to how easily a company can convert its assets into cash if it needs funds; it also refers to its daily cash flow.</a:t>
            </a:r>
          </a:p>
          <a:p>
            <a:endParaRPr sz="1500" dirty="0">
              <a:solidFill>
                <a:schemeClr val="dk1"/>
              </a:solidFill>
              <a:latin typeface="Hind Madurai Medium"/>
              <a:ea typeface="Hind Madurai Medium"/>
              <a:cs typeface="Hind Madurai Medium"/>
              <a:sym typeface="Hind Madurai Medium"/>
            </a:endParaRPr>
          </a:p>
        </p:txBody>
      </p:sp>
      <p:cxnSp>
        <p:nvCxnSpPr>
          <p:cNvPr id="563" name="Google Shape;563;p46"/>
          <p:cNvCxnSpPr/>
          <p:nvPr/>
        </p:nvCxnSpPr>
        <p:spPr>
          <a:xfrm>
            <a:off x="844200" y="364032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46"/>
          <p:cNvSpPr/>
          <p:nvPr/>
        </p:nvSpPr>
        <p:spPr>
          <a:xfrm rot="-5400000">
            <a:off x="2939980" y="3357598"/>
            <a:ext cx="326740" cy="15981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46"/>
          <p:cNvSpPr txBox="1"/>
          <p:nvPr/>
        </p:nvSpPr>
        <p:spPr>
          <a:xfrm>
            <a:off x="6041000" y="1329672"/>
            <a:ext cx="2351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Credit Risk</a:t>
            </a: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6046704" y="2127979"/>
            <a:ext cx="2796897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Credit risk is when companies give their customers a line of credit; also, a company's risk of not having enough funds to pay its bills</a:t>
            </a:r>
            <a:r>
              <a:rPr lang="en-US" b="0" i="0" dirty="0">
                <a:solidFill>
                  <a:schemeClr val="tx1"/>
                </a:solidFill>
                <a:effectLst/>
                <a:latin typeface="SourceSansPro"/>
              </a:rPr>
              <a:t>.</a:t>
            </a:r>
          </a:p>
          <a:p>
            <a:pPr algn="r"/>
            <a:endParaRPr sz="1500" dirty="0">
              <a:solidFill>
                <a:schemeClr val="dk1"/>
              </a:solidFill>
              <a:latin typeface="Hind Madurai Medium"/>
              <a:ea typeface="Hind Madurai Medium"/>
              <a:cs typeface="Hind Madurai Medium"/>
              <a:sym typeface="Hind Madurai Medium"/>
            </a:endParaRPr>
          </a:p>
        </p:txBody>
      </p:sp>
      <p:cxnSp>
        <p:nvCxnSpPr>
          <p:cNvPr id="567" name="Google Shape;567;p46"/>
          <p:cNvCxnSpPr/>
          <p:nvPr/>
        </p:nvCxnSpPr>
        <p:spPr>
          <a:xfrm>
            <a:off x="6098506" y="181892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46"/>
          <p:cNvSpPr/>
          <p:nvPr/>
        </p:nvSpPr>
        <p:spPr>
          <a:xfrm rot="5400000" flipH="1">
            <a:off x="5961203" y="1535414"/>
            <a:ext cx="332754" cy="161751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9" name="Google Shape;569;p46"/>
          <p:cNvSpPr txBox="1"/>
          <p:nvPr/>
        </p:nvSpPr>
        <p:spPr>
          <a:xfrm>
            <a:off x="6044175" y="3159801"/>
            <a:ext cx="2597277" cy="67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Operational Risk</a:t>
            </a:r>
            <a:endParaRPr lang="en-I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  <a:p>
            <a:pPr algn="r"/>
            <a:endParaRPr sz="24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>
            <a:off x="6072900" y="3829075"/>
            <a:ext cx="23511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Operational risks emerge as a result of a company's regular business activities and include fraud, lawsuits, and personnel issues.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571" name="Google Shape;571;p46"/>
          <p:cNvCxnSpPr/>
          <p:nvPr/>
        </p:nvCxnSpPr>
        <p:spPr>
          <a:xfrm>
            <a:off x="6118500" y="3585211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46"/>
          <p:cNvSpPr/>
          <p:nvPr/>
        </p:nvSpPr>
        <p:spPr>
          <a:xfrm rot="5400000" flipH="1">
            <a:off x="5935136" y="3300247"/>
            <a:ext cx="326739" cy="161751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3541041" y="1813562"/>
            <a:ext cx="610200" cy="6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5002643" y="1813538"/>
            <a:ext cx="610200" cy="6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531316" y="3290512"/>
            <a:ext cx="610200" cy="6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5002643" y="3301391"/>
            <a:ext cx="610200" cy="6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46"/>
          <p:cNvSpPr txBox="1"/>
          <p:nvPr/>
        </p:nvSpPr>
        <p:spPr>
          <a:xfrm>
            <a:off x="3510921" y="1932950"/>
            <a:ext cx="663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>
            <a:off x="3500350" y="3409900"/>
            <a:ext cx="663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4976088" y="1932950"/>
            <a:ext cx="663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lang="en-IN" sz="2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>
            <a:off x="4976088" y="3409900"/>
            <a:ext cx="663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2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3259717" y="3018926"/>
            <a:ext cx="1153419" cy="1153351"/>
          </a:xfrm>
          <a:custGeom>
            <a:avLst/>
            <a:gdLst/>
            <a:ahLst/>
            <a:cxnLst/>
            <a:rect l="l" t="t" r="r" b="b"/>
            <a:pathLst>
              <a:path w="16939" h="16938" extrusionOk="0">
                <a:moveTo>
                  <a:pt x="15915" y="1023"/>
                </a:moveTo>
                <a:lnTo>
                  <a:pt x="15915" y="15915"/>
                </a:lnTo>
                <a:lnTo>
                  <a:pt x="1024" y="15915"/>
                </a:lnTo>
                <a:lnTo>
                  <a:pt x="1024" y="1023"/>
                </a:lnTo>
                <a:close/>
                <a:moveTo>
                  <a:pt x="1" y="0"/>
                </a:moveTo>
                <a:lnTo>
                  <a:pt x="1" y="16938"/>
                </a:lnTo>
                <a:lnTo>
                  <a:pt x="16939" y="16938"/>
                </a:lnTo>
                <a:lnTo>
                  <a:pt x="169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>
            <a:spLocks noGrp="1"/>
          </p:cNvSpPr>
          <p:nvPr>
            <p:ph type="title"/>
          </p:nvPr>
        </p:nvSpPr>
        <p:spPr>
          <a:xfrm>
            <a:off x="720000" y="366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Copula</a:t>
            </a:r>
            <a:endParaRPr sz="36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633" name="Google Shape;633;p50"/>
          <p:cNvSpPr/>
          <p:nvPr/>
        </p:nvSpPr>
        <p:spPr>
          <a:xfrm rot="-5400000">
            <a:off x="-490208" y="1715858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50"/>
          <p:cNvSpPr/>
          <p:nvPr/>
        </p:nvSpPr>
        <p:spPr>
          <a:xfrm rot="-5400000">
            <a:off x="-490208" y="3149258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755E97F-E72E-4CCD-9473-6FA6B0EB1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10" y="1280161"/>
            <a:ext cx="5313733" cy="2956280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Copulas were identified as the functions that join or couple Multivariate distribution functions to their uniform one-dimensional marginal distribution functions.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DM Serif Display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DM Serif Display" pitchFamily="2" charset="0"/>
              </a:rPr>
              <a:t>Copula is a new methodology that measures dependence between random variables and also is used in the study of characteristics of financial markets, portfolio aggregation, and risk analysis.</a:t>
            </a:r>
          </a:p>
          <a:p>
            <a:endParaRPr lang="en-I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3B54B-659D-419E-9FC5-0F17647A0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colorTemperature colorTemp="6900"/>
                    </a14:imgEffect>
                    <a14:imgEffect>
                      <a14:saturation sat="116000"/>
                    </a14:imgEffect>
                    <a14:imgEffect>
                      <a14:brightnessContrast bright="-4000" contrast="26000"/>
                    </a14:imgEffect>
                  </a14:imgLayer>
                </a14:imgProps>
              </a:ext>
            </a:extLst>
          </a:blip>
          <a:srcRect l="1664" t="18640" r="26197" b="2821"/>
          <a:stretch/>
        </p:blipFill>
        <p:spPr>
          <a:xfrm>
            <a:off x="5377343" y="1280160"/>
            <a:ext cx="3703047" cy="3093057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ffectLst>
            <a:reflection blurRad="76200"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891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>
            <a:spLocks noGrp="1"/>
          </p:cNvSpPr>
          <p:nvPr>
            <p:ph type="title"/>
          </p:nvPr>
        </p:nvSpPr>
        <p:spPr>
          <a:xfrm>
            <a:off x="720000" y="3670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6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erif Display" pitchFamily="2" charset="0"/>
              </a:rPr>
              <a:t>Value At Risk </a:t>
            </a:r>
            <a:endParaRPr sz="36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erif Display" pitchFamily="2" charset="0"/>
            </a:endParaRPr>
          </a:p>
        </p:txBody>
      </p:sp>
      <p:sp>
        <p:nvSpPr>
          <p:cNvPr id="633" name="Google Shape;633;p50"/>
          <p:cNvSpPr/>
          <p:nvPr/>
        </p:nvSpPr>
        <p:spPr>
          <a:xfrm rot="-5400000">
            <a:off x="-490208" y="1715858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50"/>
          <p:cNvSpPr/>
          <p:nvPr/>
        </p:nvSpPr>
        <p:spPr>
          <a:xfrm rot="-5400000">
            <a:off x="-490208" y="3149258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755E97F-E72E-4CCD-9473-6FA6B0EB1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32452"/>
            <a:ext cx="6096000" cy="25732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bg1"/>
                </a:solidFill>
                <a:latin typeface="DM Serif Display" pitchFamily="2" charset="0"/>
              </a:rPr>
              <a:t>Value-at-risk (VaR) is a powerful tool that can assess market risk in real-time, which provides important suggestions when making decisions in trading and hedging.</a:t>
            </a:r>
          </a:p>
          <a:p>
            <a:endParaRPr lang="en-US" sz="1800" dirty="0">
              <a:solidFill>
                <a:schemeClr val="bg1"/>
              </a:solidFill>
              <a:latin typeface="DM Serif Display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DM Serif Display" pitchFamily="2" charset="0"/>
              </a:rPr>
              <a:t>A</a:t>
            </a:r>
            <a:r>
              <a:rPr lang="en-US" sz="1800" b="0" i="0" dirty="0">
                <a:solidFill>
                  <a:schemeClr val="bg1"/>
                </a:solidFill>
                <a:latin typeface="DM Serif Display" pitchFamily="2" charset="0"/>
              </a:rPr>
              <a:t>lthough VaR has good performance in market risk management and was adopted as standard risk analysis in the financial area.</a:t>
            </a:r>
            <a:endParaRPr lang="en-IN" sz="1800" dirty="0">
              <a:solidFill>
                <a:schemeClr val="bg1"/>
              </a:solidFill>
              <a:latin typeface="DM Serif Display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590D2-0277-4C32-AF6D-B0F780B1F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" t="21459" r="20965"/>
          <a:stretch/>
        </p:blipFill>
        <p:spPr>
          <a:xfrm>
            <a:off x="6031684" y="1232452"/>
            <a:ext cx="3100241" cy="3162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A7B84-76D5-497B-921C-7A4CA5F39C3D}"/>
                  </a:ext>
                </a:extLst>
              </p:cNvPr>
              <p:cNvSpPr txBox="1"/>
              <p:nvPr/>
            </p:nvSpPr>
            <p:spPr>
              <a:xfrm>
                <a:off x="146704" y="3804137"/>
                <a:ext cx="5949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78000"/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DM Serif Display" pitchFamily="2" charset="0"/>
                  </a:rPr>
                  <a:t>VaR (Variance - Covariance method) = -(µ + Z</a:t>
                </a:r>
                <a:r>
                  <a:rPr lang="el-GR" sz="1800" dirty="0">
                    <a:latin typeface="DM Serif Display" pitchFamily="2" charset="0"/>
                    <a:cs typeface="Times New Roman" panose="02020603050405020304" pitchFamily="18" charset="0"/>
                  </a:rPr>
                  <a:t>α</a:t>
                </a:r>
                <a:r>
                  <a:rPr lang="en-US" sz="1800" dirty="0">
                    <a:latin typeface="DM Serif Display" pitchFamily="2" charset="0"/>
                    <a:cs typeface="Times New Roman" panose="02020603050405020304" pitchFamily="18" charset="0"/>
                  </a:rPr>
                  <a:t> *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800" dirty="0">
                  <a:latin typeface="DM Serif Display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0A7B84-76D5-497B-921C-7A4CA5F39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4" y="3804137"/>
                <a:ext cx="5949296" cy="369332"/>
              </a:xfrm>
              <a:prstGeom prst="rect">
                <a:avLst/>
              </a:prstGeom>
              <a:blipFill>
                <a:blip r:embed="rId4"/>
                <a:stretch>
                  <a:fillRect l="-102" t="-11475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39C7F-30E7-4BF9-AE1C-655102FACBED}"/>
              </a:ext>
            </a:extLst>
          </p:cNvPr>
          <p:cNvSpPr/>
          <p:nvPr/>
        </p:nvSpPr>
        <p:spPr>
          <a:xfrm>
            <a:off x="480797" y="3804137"/>
            <a:ext cx="5234203" cy="369332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43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F8789-DF68-4782-87A1-3F98D6ED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38" y="312420"/>
            <a:ext cx="3420778" cy="441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3118E-D9ED-4D26-BC13-181AB33C8E19}"/>
              </a:ext>
            </a:extLst>
          </p:cNvPr>
          <p:cNvSpPr txBox="1"/>
          <p:nvPr/>
        </p:nvSpPr>
        <p:spPr>
          <a:xfrm>
            <a:off x="4118089" y="690027"/>
            <a:ext cx="4881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effectLst/>
                <a:latin typeface="DM Serif Display" pitchFamily="2" charset="0"/>
              </a:rPr>
              <a:t>Coffee can investing refers to the “buy and forget” approach to investing in the </a:t>
            </a:r>
            <a:r>
              <a:rPr lang="en-US" sz="1800" b="0" strike="noStrike" dirty="0">
                <a:solidFill>
                  <a:schemeClr val="tx1"/>
                </a:solidFill>
                <a:effectLst/>
                <a:latin typeface="DM Serif Display" pitchFamily="2" charset="0"/>
              </a:rPr>
              <a:t>stock </a:t>
            </a:r>
            <a:r>
              <a:rPr lang="en-IN" sz="1800" b="0" strike="noStrike" dirty="0">
                <a:solidFill>
                  <a:schemeClr val="tx1"/>
                </a:solidFill>
                <a:effectLst/>
                <a:latin typeface="DM Serif Display" pitchFamily="2" charset="0"/>
              </a:rPr>
              <a:t>Market </a:t>
            </a:r>
            <a:r>
              <a:rPr lang="en-US" sz="1800" b="0" dirty="0">
                <a:solidFill>
                  <a:schemeClr val="tx1"/>
                </a:solidFill>
                <a:effectLst/>
                <a:latin typeface="DM Serif Display" pitchFamily="2" charset="0"/>
              </a:rPr>
              <a:t>. It is a low-risk method to create enormous wealth by buying a particular stock quantity at a specific price and then holding them for at least ten years to generate high returns.</a:t>
            </a:r>
          </a:p>
          <a:p>
            <a:pPr algn="l" fontAlgn="base"/>
            <a:endParaRPr lang="en-US" sz="1800" b="0" dirty="0">
              <a:solidFill>
                <a:schemeClr val="tx1"/>
              </a:solidFill>
              <a:effectLst/>
              <a:latin typeface="DM Serif Display" pitchFamily="2" charset="0"/>
            </a:endParaRPr>
          </a:p>
          <a:p>
            <a:pPr marL="285750" indent="-285750" algn="l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effectLst/>
                <a:latin typeface="DM Serif Display" pitchFamily="2" charset="0"/>
              </a:rPr>
              <a:t>Primarily, coffee can investing is a long-term investment strategy suitable for passive investors with an investment horizon of more than a decade.</a:t>
            </a:r>
          </a:p>
        </p:txBody>
      </p:sp>
    </p:spTree>
    <p:extLst>
      <p:ext uri="{BB962C8B-B14F-4D97-AF65-F5344CB8AC3E}">
        <p14:creationId xmlns:p14="http://schemas.microsoft.com/office/powerpoint/2010/main" val="198072344"/>
      </p:ext>
    </p:extLst>
  </p:cSld>
  <p:clrMapOvr>
    <a:masterClrMapping/>
  </p:clrMapOvr>
</p:sld>
</file>

<file path=ppt/theme/theme1.xml><?xml version="1.0" encoding="utf-8"?>
<a:theme xmlns:a="http://schemas.openxmlformats.org/drawingml/2006/main" name="Real Estate Investment in US Proposal by Slidesgo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D7588D7E5D7B428D88A8CB6EBD8099" ma:contentTypeVersion="4" ma:contentTypeDescription="Create a new document." ma:contentTypeScope="" ma:versionID="032a53d83880b1b77c31b0507f7f0952">
  <xsd:schema xmlns:xsd="http://www.w3.org/2001/XMLSchema" xmlns:xs="http://www.w3.org/2001/XMLSchema" xmlns:p="http://schemas.microsoft.com/office/2006/metadata/properties" xmlns:ns2="e542eb9f-bc32-4420-b8aa-c49639d60800" xmlns:ns3="838a4ae1-75aa-4b47-95dd-c487e5e96a1f" targetNamespace="http://schemas.microsoft.com/office/2006/metadata/properties" ma:root="true" ma:fieldsID="15c1e13ead6fe2809c2a409f0872c1ba" ns2:_="" ns3:_="">
    <xsd:import namespace="e542eb9f-bc32-4420-b8aa-c49639d60800"/>
    <xsd:import namespace="838a4ae1-75aa-4b47-95dd-c487e5e96a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Details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2eb9f-bc32-4420-b8aa-c49639d608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a4ae1-75aa-4b47-95dd-c487e5e96a1f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0C9BE-4C04-4325-8D5F-BCC1860B26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D5977-21B9-4467-B410-007D69098086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542eb9f-bc32-4420-b8aa-c49639d60800"/>
    <ds:schemaRef ds:uri="http://www.w3.org/XML/1998/namespace"/>
    <ds:schemaRef ds:uri="838a4ae1-75aa-4b47-95dd-c487e5e96a1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474E99E-49FC-4F3F-A378-4AAC2233A0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42eb9f-bc32-4420-b8aa-c49639d60800"/>
    <ds:schemaRef ds:uri="838a4ae1-75aa-4b47-95dd-c487e5e96a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1940</Words>
  <Application>Microsoft Office PowerPoint</Application>
  <PresentationFormat>On-screen Show (16:9)</PresentationFormat>
  <Paragraphs>515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1" baseType="lpstr">
      <vt:lpstr>Arial</vt:lpstr>
      <vt:lpstr>DM Sans</vt:lpstr>
      <vt:lpstr>Hind Madurai Medium</vt:lpstr>
      <vt:lpstr>Roboto Condensed Light</vt:lpstr>
      <vt:lpstr>SourceSansPro</vt:lpstr>
      <vt:lpstr>Calisto MT</vt:lpstr>
      <vt:lpstr>Courier New</vt:lpstr>
      <vt:lpstr>Microsoft PhagsPa</vt:lpstr>
      <vt:lpstr>Wingdings</vt:lpstr>
      <vt:lpstr>graphik-regular</vt:lpstr>
      <vt:lpstr>Hind Madurai</vt:lpstr>
      <vt:lpstr>DM Serif Display</vt:lpstr>
      <vt:lpstr>Cambria</vt:lpstr>
      <vt:lpstr>Cambria Math</vt:lpstr>
      <vt:lpstr>Algerian</vt:lpstr>
      <vt:lpstr>Century Gothic</vt:lpstr>
      <vt:lpstr>Trebuchet MS</vt:lpstr>
      <vt:lpstr>Calibri</vt:lpstr>
      <vt:lpstr>Real Estate Investment in US Proposal by Slidesgo</vt:lpstr>
      <vt:lpstr>Portfolio Risk Management</vt:lpstr>
      <vt:lpstr>PowerPoint Presentation</vt:lpstr>
      <vt:lpstr>PowerPoint Presentation</vt:lpstr>
      <vt:lpstr>PowerPoint Presentation</vt:lpstr>
      <vt:lpstr>PowerPoint Presentation</vt:lpstr>
      <vt:lpstr>Financial Risks</vt:lpstr>
      <vt:lpstr>Copula</vt:lpstr>
      <vt:lpstr>Value At Risk </vt:lpstr>
      <vt:lpstr>PowerPoint Presentation</vt:lpstr>
      <vt:lpstr>PowerPoint Presentation</vt:lpstr>
      <vt:lpstr>PowerPoint Presentation</vt:lpstr>
      <vt:lpstr>Nifty 50</vt:lpstr>
      <vt:lpstr>Beta Values</vt:lpstr>
      <vt:lpstr>PowerPoint Presentation</vt:lpstr>
      <vt:lpstr>PowerPoint Presentation</vt:lpstr>
      <vt:lpstr>Alpha Values </vt:lpstr>
      <vt:lpstr>PowerPoint Presentation</vt:lpstr>
      <vt:lpstr>Plotting Data</vt:lpstr>
      <vt:lpstr>Correlation Matrix</vt:lpstr>
      <vt:lpstr>PowerPoint Presentation</vt:lpstr>
      <vt:lpstr>Fitting Of Models </vt:lpstr>
      <vt:lpstr>PowerPoint Presentation</vt:lpstr>
      <vt:lpstr>PowerPoint Presentation</vt:lpstr>
      <vt:lpstr>PowerPoint Presentation</vt:lpstr>
      <vt:lpstr>PowerPoint Presentation</vt:lpstr>
      <vt:lpstr>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Returns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Risk Management</dc:title>
  <dc:creator>Sanchita</dc:creator>
  <cp:lastModifiedBy>pratik daga</cp:lastModifiedBy>
  <cp:revision>134</cp:revision>
  <dcterms:modified xsi:type="dcterms:W3CDTF">2022-04-18T18:41:02Z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0x01010068D7588D7E5D7B428D88A8CB6EBD8099</vt:lpwstr>
  </property>
</Properties>
</file>